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13716000" cx="24382400"/>
  <p:notesSz cx="6858000" cy="9144000"/>
  <p:embeddedFontLst>
    <p:embeddedFont>
      <p:font typeface="Aleo"/>
      <p:regular r:id="rId34"/>
      <p:bold r:id="rId35"/>
      <p:italic r:id="rId36"/>
      <p:boldItalic r:id="rId37"/>
    </p:embeddedFont>
    <p:embeddedFont>
      <p:font typeface="Gill Sans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7EE2B2-5480-4FEB-8D69-89937627E3D4}">
  <a:tblStyle styleId="{A07EE2B2-5480-4FEB-8D69-89937627E3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4F22A99-2FE4-4BB1-BAA7-3A6D60247F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Aleo-bold.fntdata"/><Relationship Id="rId12" Type="http://schemas.openxmlformats.org/officeDocument/2006/relationships/slide" Target="slides/slide5.xml"/><Relationship Id="rId34" Type="http://schemas.openxmlformats.org/officeDocument/2006/relationships/font" Target="fonts/Aleo-regular.fntdata"/><Relationship Id="rId15" Type="http://schemas.openxmlformats.org/officeDocument/2006/relationships/slide" Target="slides/slide8.xml"/><Relationship Id="rId37" Type="http://schemas.openxmlformats.org/officeDocument/2006/relationships/font" Target="fonts/Aleo-boldItalic.fntdata"/><Relationship Id="rId14" Type="http://schemas.openxmlformats.org/officeDocument/2006/relationships/slide" Target="slides/slide7.xml"/><Relationship Id="rId36" Type="http://schemas.openxmlformats.org/officeDocument/2006/relationships/font" Target="fonts/Aleo-italic.fntdata"/><Relationship Id="rId17" Type="http://schemas.openxmlformats.org/officeDocument/2006/relationships/slide" Target="slides/slide10.xml"/><Relationship Id="rId39" Type="http://schemas.openxmlformats.org/officeDocument/2006/relationships/font" Target="fonts/GillSans-bold.fntdata"/><Relationship Id="rId16" Type="http://schemas.openxmlformats.org/officeDocument/2006/relationships/slide" Target="slides/slide9.xml"/><Relationship Id="rId38" Type="http://schemas.openxmlformats.org/officeDocument/2006/relationships/font" Target="fonts/Gill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44f6d66d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2844f6d66d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2844f6d66dd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842364e0f5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842364e0f5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2842364e0f5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842364e0f5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2842364e0f5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2842364e0f5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137e3ed99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29137e3ed99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29137e3ed99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79100a876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979100a876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979100a876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844f6d66dd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2844f6d66dd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2844f6d66dd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4eef2c69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284eef2c69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84eef2c693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6532ecc8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6532ecc8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96532ecc8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97cb0cdc0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97cb0cdc0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297cb0cdc0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79100a87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979100a87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979100a87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979100a876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979100a876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979100a876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979100a876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979100a876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2979100a876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979100a876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979100a876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979100a876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979100a876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979100a876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2979100a876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96532ecc8a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96532ecc8a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296532ecc8a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979100a876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979100a876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2979100a876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979100a876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g2979100a876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9137e3ed99_9_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9137e3ed99_9_37:notes"/>
          <p:cNvSpPr/>
          <p:nvPr>
            <p:ph idx="2" type="sldImg"/>
          </p:nvPr>
        </p:nvSpPr>
        <p:spPr>
          <a:xfrm>
            <a:off x="685980" y="1143000"/>
            <a:ext cx="548604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42364e0f5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2842364e0f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2842364e0f5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842364e0f5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2842364e0f5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2842364e0f5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8b746af2b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8b746af2b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28b746af2b2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44f6d66dd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2844f6d66dd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2844f6d66dd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44f6d66dd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2844f6d66dd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2844f6d66dd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2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7" Type="http://schemas.openxmlformats.org/officeDocument/2006/relationships/image" Target="../media/image17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8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2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7" Type="http://schemas.openxmlformats.org/officeDocument/2006/relationships/image" Target="../media/image17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8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2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7" Type="http://schemas.openxmlformats.org/officeDocument/2006/relationships/image" Target="../media/image17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8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2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7" Type="http://schemas.openxmlformats.org/officeDocument/2006/relationships/image" Target="../media/image17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8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tellysbilde" showMasterSp="0">
  <p:cSld name="1_Tittellysbilde">
    <p:bg>
      <p:bgPr>
        <a:solidFill>
          <a:srgbClr val="373834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20903" l="0" r="0" t="0"/>
          <a:stretch/>
        </p:blipFill>
        <p:spPr>
          <a:xfrm>
            <a:off x="5562600" y="915685"/>
            <a:ext cx="13258801" cy="51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title"/>
          </p:nvPr>
        </p:nvSpPr>
        <p:spPr>
          <a:xfrm>
            <a:off x="1080655" y="6248400"/>
            <a:ext cx="22222691" cy="2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7000"/>
              <a:buFont typeface="Arial"/>
              <a:buNone/>
              <a:defRPr b="1" sz="7000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1080655" y="9003331"/>
            <a:ext cx="22222691" cy="184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0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/>
        </p:nvSpPr>
        <p:spPr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no-NO" sz="2500" u="none" cap="none" strike="noStrike">
                <a:solidFill>
                  <a:srgbClr val="F3E591"/>
                </a:solidFill>
                <a:latin typeface="Arial"/>
                <a:ea typeface="Arial"/>
                <a:cs typeface="Arial"/>
                <a:sym typeface="Arial"/>
              </a:rPr>
              <a:t>Research Centre for Responsible Media Technology and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no-NO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number 309339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3E5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bottle&#10;&#10;Description automatically generated"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032" y="12544809"/>
            <a:ext cx="4385391" cy="970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"/>
          <p:cNvGrpSpPr/>
          <p:nvPr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24" name="Google Shape;24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45303" r="0" t="12358"/>
              <a:stretch/>
            </p:blipFill>
            <p:spPr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black and white logo&#10;&#10;Description automatically generated with low confidence" id="25" name="Google Shape;25;p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26;p2"/>
              <p:cNvPicPr preferRelativeResize="0"/>
              <p:nvPr/>
            </p:nvPicPr>
            <p:blipFill rotWithShape="1">
              <a:blip r:embed="rId6">
                <a:alphaModFix/>
              </a:blip>
              <a:srcRect b="27601" l="28435" r="27568" t="25808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7" name="Google Shape;27;p2"/>
              <p:cNvGrpSpPr/>
              <p:nvPr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descr="A picture containing text, clipart&#10;&#10;Description automatically generated" id="28" name="Google Shape;28;p2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29" name="Google Shape;29;p2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30" name="Google Shape;30;p2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&#10;&#10;Description automatically generated" id="31" name="Google Shape;31;p2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32" name="Google Shape;32;p2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, tableware&#10;&#10;Description automatically generated" id="33" name="Google Shape;33;p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Logo&#10;&#10;Description automatically generated" id="34" name="Google Shape;34;p2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Text, logo&#10;&#10;Description automatically generated" id="35" name="Google Shape;35;p2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0" l="0" r="0" t="0"/>
                <a:stretch/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6" name="Google Shape;36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"/>
            <p:cNvPicPr preferRelativeResize="0"/>
            <p:nvPr/>
          </p:nvPicPr>
          <p:blipFill rotWithShape="1">
            <a:blip r:embed="rId16">
              <a:alphaModFix/>
            </a:blip>
            <a:srcRect b="40391" l="20152" r="21428" t="40400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grafisk design, logo&#10;&#10;Automatisk generert beskrivelse" id="38" name="Google Shape;38;p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logo, grafisk design&#10;&#10;Automatisk generert beskrivelse" id="39" name="Google Shape;39;p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/>
          <p:nvPr>
            <p:ph idx="2" type="pic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07" name="Google Shape;107;p11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ekst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" type="body"/>
          </p:nvPr>
        </p:nvSpPr>
        <p:spPr>
          <a:xfrm rot="5400000">
            <a:off x="7984860" y="-2657318"/>
            <a:ext cx="8412694" cy="21029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ittel og teks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" type="body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1676290" y="730253"/>
            <a:ext cx="2102982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1676290" y="3651250"/>
            <a:ext cx="2102982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847534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847534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84753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847534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847534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ctrTitle"/>
          </p:nvPr>
        </p:nvSpPr>
        <p:spPr>
          <a:xfrm>
            <a:off x="3047800" y="2244726"/>
            <a:ext cx="18286800" cy="4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3047800" y="7204075"/>
            <a:ext cx="18286800" cy="331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1663590" y="3419474"/>
            <a:ext cx="21029820" cy="5705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1663590" y="9178926"/>
            <a:ext cx="21029820" cy="3000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1676290" y="730253"/>
            <a:ext cx="2102982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1676291" y="3651250"/>
            <a:ext cx="10438715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847534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847534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84753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847534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847534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2" type="body"/>
          </p:nvPr>
        </p:nvSpPr>
        <p:spPr>
          <a:xfrm>
            <a:off x="12267396" y="3651250"/>
            <a:ext cx="10438715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847534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847534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84753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847534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847534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1679466" y="730253"/>
            <a:ext cx="2102982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679467" y="3362329"/>
            <a:ext cx="10314899" cy="1647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b="1" i="0" sz="24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1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1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2" type="body"/>
          </p:nvPr>
        </p:nvSpPr>
        <p:spPr>
          <a:xfrm>
            <a:off x="1679467" y="5010150"/>
            <a:ext cx="10314899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847534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847534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84753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847534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847534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3" type="body"/>
          </p:nvPr>
        </p:nvSpPr>
        <p:spPr>
          <a:xfrm>
            <a:off x="12343591" y="3362329"/>
            <a:ext cx="10365696" cy="1647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None/>
              <a:defRPr b="1" i="0" sz="24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1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None/>
              <a:defRPr b="1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4" type="body"/>
          </p:nvPr>
        </p:nvSpPr>
        <p:spPr>
          <a:xfrm>
            <a:off x="12343591" y="5010150"/>
            <a:ext cx="10365696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847534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847534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84753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847534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847534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1676290" y="730253"/>
            <a:ext cx="2102982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tellysbilde" showMasterSp="0">
  <p:cSld name="2_Tittellysbilde">
    <p:bg>
      <p:bgPr>
        <a:solidFill>
          <a:srgbClr val="373834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/>
        </p:nvSpPr>
        <p:spPr>
          <a:xfrm>
            <a:off x="8382000" y="3098800"/>
            <a:ext cx="12934950" cy="3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</a:pPr>
            <a:r>
              <a:rPr b="1" i="0" lang="no-NO" sz="16000" u="none" cap="none" strike="noStrike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16000" u="none" cap="none" strike="noStrike">
              <a:solidFill>
                <a:srgbClr val="91C5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no-NO" sz="6000" u="none" cap="none" strike="noStrike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rPr>
              <a:t>for your attention</a:t>
            </a:r>
            <a:endParaRPr b="1" i="0" sz="6000" u="none" cap="none" strike="noStrike">
              <a:solidFill>
                <a:srgbClr val="91C5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8534400" y="8021758"/>
            <a:ext cx="3236913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no-NO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 txBox="1"/>
          <p:nvPr>
            <p:ph idx="1" type="body"/>
          </p:nvPr>
        </p:nvSpPr>
        <p:spPr>
          <a:xfrm>
            <a:off x="15163800" y="8698487"/>
            <a:ext cx="6454931" cy="237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2" type="body"/>
          </p:nvPr>
        </p:nvSpPr>
        <p:spPr>
          <a:xfrm>
            <a:off x="8534400" y="8698487"/>
            <a:ext cx="6454931" cy="237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"/>
          <p:cNvSpPr txBox="1"/>
          <p:nvPr/>
        </p:nvSpPr>
        <p:spPr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no-NO" sz="2500" u="none" cap="none" strike="noStrike">
                <a:solidFill>
                  <a:srgbClr val="F3E591"/>
                </a:solidFill>
                <a:latin typeface="Arial"/>
                <a:ea typeface="Arial"/>
                <a:cs typeface="Arial"/>
                <a:sym typeface="Arial"/>
              </a:rPr>
              <a:t>Research Centre for Responsible Media Technology and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no-NO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number 309339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3E5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bottle&#10;&#10;Description automatically generated" id="46" name="Google Shape;4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032" y="12544809"/>
            <a:ext cx="4385391" cy="97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247223" y="3118244"/>
            <a:ext cx="10010321" cy="5363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3"/>
          <p:cNvGrpSpPr/>
          <p:nvPr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50" name="Google Shape;50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45303" r="0" t="12358"/>
              <a:stretch/>
            </p:blipFill>
            <p:spPr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black and white logo&#10;&#10;Description automatically generated with low confidence" id="51" name="Google Shape;51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3"/>
              <p:cNvPicPr preferRelativeResize="0"/>
              <p:nvPr/>
            </p:nvPicPr>
            <p:blipFill rotWithShape="1">
              <a:blip r:embed="rId6">
                <a:alphaModFix/>
              </a:blip>
              <a:srcRect b="27601" l="28435" r="27568" t="25808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3" name="Google Shape;53;p3"/>
              <p:cNvGrpSpPr/>
              <p:nvPr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descr="A picture containing text, clipart&#10;&#10;Description automatically generated" id="54" name="Google Shape;54;p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55" name="Google Shape;55;p3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56" name="Google Shape;56;p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&#10;&#10;Description automatically generated" id="57" name="Google Shape;57;p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58" name="Google Shape;58;p3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, tableware&#10;&#10;Description automatically generated" id="59" name="Google Shape;59;p3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Logo&#10;&#10;Description automatically generated" id="60" name="Google Shape;60;p3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Text, logo&#10;&#10;Description automatically generated" id="61" name="Google Shape;61;p3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0" l="0" r="0" t="0"/>
                <a:stretch/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62" name="Google Shape;62;p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3"/>
            <p:cNvPicPr preferRelativeResize="0"/>
            <p:nvPr/>
          </p:nvPicPr>
          <p:blipFill rotWithShape="1">
            <a:blip r:embed="rId16">
              <a:alphaModFix/>
            </a:blip>
            <a:srcRect b="40391" l="20152" r="21428" t="40400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grafisk design, logo&#10;&#10;Automatisk generert beskrivelse" id="64" name="Google Shape;64;p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logo, grafisk design&#10;&#10;Automatisk generert beskrivelse" id="65" name="Google Shape;65;p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1679466" y="914400"/>
            <a:ext cx="7863959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10365696" y="1974853"/>
            <a:ext cx="12343590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65213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Gill Sans"/>
              <a:buChar char="•"/>
              <a:defRPr b="0" i="0" sz="31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543496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959"/>
              <a:buFont typeface="Gill Sans"/>
              <a:buChar char="•"/>
              <a:defRPr b="0" i="0" sz="29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48920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434911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Char char="•"/>
              <a:defRPr b="0" i="0" sz="19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434911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3249"/>
              <a:buFont typeface="Gill Sans"/>
              <a:buChar char="•"/>
              <a:defRPr b="0" i="0" sz="19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2" type="body"/>
          </p:nvPr>
        </p:nvSpPr>
        <p:spPr>
          <a:xfrm>
            <a:off x="1679466" y="4114800"/>
            <a:ext cx="7863959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0" i="0" sz="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Gill Sans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679466" y="914400"/>
            <a:ext cx="7863959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8" name="Google Shape;148;p23"/>
          <p:cNvSpPr/>
          <p:nvPr>
            <p:ph idx="2" type="pic"/>
          </p:nvPr>
        </p:nvSpPr>
        <p:spPr>
          <a:xfrm>
            <a:off x="10365696" y="1974853"/>
            <a:ext cx="1234359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1679466" y="4114800"/>
            <a:ext cx="7863959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907"/>
              <a:buFont typeface="Gill Sans"/>
              <a:buNone/>
              <a:defRPr b="0" i="0" sz="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Gill Sans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171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1676290" y="730253"/>
            <a:ext cx="2102982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 rot="5400000">
            <a:off x="7839862" y="-2512322"/>
            <a:ext cx="8702676" cy="21029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847534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847534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84753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847534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847534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 rot="5400000">
            <a:off x="14265545" y="3913361"/>
            <a:ext cx="11623676" cy="5257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 rot="5400000">
            <a:off x="3674440" y="-1267900"/>
            <a:ext cx="11623676" cy="1561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847534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indent="-847534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indent="-847534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indent="-847534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indent="-847534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Gill Sans"/>
              <a:buChar char="•"/>
              <a:defRPr b="0" i="0" sz="5700" u="none" cap="none" strike="noStrik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1676291" y="3651250"/>
            <a:ext cx="21029831" cy="806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tellysbilde" showMasterSp="0">
  <p:cSld name="1_Tittellysbilde">
    <p:bg>
      <p:bgPr>
        <a:solidFill>
          <a:srgbClr val="373834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2">
            <a:alphaModFix/>
          </a:blip>
          <a:srcRect b="20903" l="0" r="0" t="0"/>
          <a:stretch/>
        </p:blipFill>
        <p:spPr>
          <a:xfrm>
            <a:off x="5562600" y="915685"/>
            <a:ext cx="13258801" cy="51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>
            <p:ph type="title"/>
          </p:nvPr>
        </p:nvSpPr>
        <p:spPr>
          <a:xfrm>
            <a:off x="1080655" y="6248400"/>
            <a:ext cx="22222691" cy="2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7000"/>
              <a:buFont typeface="Arial"/>
              <a:buNone/>
              <a:defRPr b="1" sz="7000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1080655" y="9003331"/>
            <a:ext cx="22222691" cy="184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0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8"/>
          <p:cNvSpPr txBox="1"/>
          <p:nvPr/>
        </p:nvSpPr>
        <p:spPr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no-NO" sz="2500" u="none" cap="none" strike="noStrike">
                <a:solidFill>
                  <a:srgbClr val="F3E591"/>
                </a:solidFill>
                <a:latin typeface="Arial"/>
                <a:ea typeface="Arial"/>
                <a:cs typeface="Arial"/>
                <a:sym typeface="Arial"/>
              </a:rPr>
              <a:t>Research Centre for Responsible Media Technology and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no-NO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number 309339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3E5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bottle&#10;&#10;Description automatically generated"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032" y="12544809"/>
            <a:ext cx="4385391" cy="970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8"/>
          <p:cNvGrpSpPr/>
          <p:nvPr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174" name="Google Shape;174;p28"/>
            <p:cNvGrpSpPr/>
            <p:nvPr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175" name="Google Shape;175;p28"/>
              <p:cNvPicPr preferRelativeResize="0"/>
              <p:nvPr/>
            </p:nvPicPr>
            <p:blipFill rotWithShape="1">
              <a:blip r:embed="rId4">
                <a:alphaModFix/>
              </a:blip>
              <a:srcRect b="0" l="45303" r="0" t="12358"/>
              <a:stretch/>
            </p:blipFill>
            <p:spPr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black and white logo&#10;&#10;Description automatically generated with low confidence" id="176" name="Google Shape;176;p2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Google Shape;177;p28"/>
              <p:cNvPicPr preferRelativeResize="0"/>
              <p:nvPr/>
            </p:nvPicPr>
            <p:blipFill rotWithShape="1">
              <a:blip r:embed="rId6">
                <a:alphaModFix/>
              </a:blip>
              <a:srcRect b="27601" l="28435" r="27568" t="25808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8" name="Google Shape;178;p28"/>
              <p:cNvGrpSpPr/>
              <p:nvPr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descr="A picture containing text, clipart&#10;&#10;Description automatically generated" id="179" name="Google Shape;179;p28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180" name="Google Shape;180;p28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181" name="Google Shape;181;p28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&#10;&#10;Description automatically generated" id="182" name="Google Shape;182;p28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183" name="Google Shape;183;p28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, tableware&#10;&#10;Description automatically generated" id="184" name="Google Shape;184;p28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Logo&#10;&#10;Description automatically generated" id="185" name="Google Shape;185;p28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Text, logo&#10;&#10;Description automatically generated" id="186" name="Google Shape;186;p28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0" l="0" r="0" t="0"/>
                <a:stretch/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187" name="Google Shape;187;p2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8"/>
            <p:cNvPicPr preferRelativeResize="0"/>
            <p:nvPr/>
          </p:nvPicPr>
          <p:blipFill rotWithShape="1">
            <a:blip r:embed="rId16">
              <a:alphaModFix/>
            </a:blip>
            <a:srcRect b="40391" l="20152" r="21428" t="40400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grafisk design, logo&#10;&#10;Automatisk generert beskrivelse" id="189" name="Google Shape;189;p2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logo, grafisk design&#10;&#10;Automatisk generert beskrivelse" id="190" name="Google Shape;190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tellysbilde" showMasterSp="0">
  <p:cSld name="2_Tittellysbilde">
    <p:bg>
      <p:bgPr>
        <a:solidFill>
          <a:srgbClr val="373834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/>
        </p:nvSpPr>
        <p:spPr>
          <a:xfrm>
            <a:off x="8382000" y="3098800"/>
            <a:ext cx="12934950" cy="3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</a:pPr>
            <a:r>
              <a:rPr b="1" i="0" lang="no-NO" sz="16000" u="none" cap="none" strike="noStrike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16000" u="none" cap="none" strike="noStrike">
              <a:solidFill>
                <a:srgbClr val="91C5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no-NO" sz="6000" u="none" cap="none" strike="noStrike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rPr>
              <a:t>for your attention</a:t>
            </a:r>
            <a:endParaRPr b="1" i="0" sz="6000" u="none" cap="none" strike="noStrike">
              <a:solidFill>
                <a:srgbClr val="91C5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8534400" y="8021758"/>
            <a:ext cx="3236913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no-NO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15163800" y="8698487"/>
            <a:ext cx="6454931" cy="237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2" type="body"/>
          </p:nvPr>
        </p:nvSpPr>
        <p:spPr>
          <a:xfrm>
            <a:off x="8534400" y="8698487"/>
            <a:ext cx="6454931" cy="237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9"/>
          <p:cNvSpPr txBox="1"/>
          <p:nvPr/>
        </p:nvSpPr>
        <p:spPr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no-NO" sz="2500" u="none" cap="none" strike="noStrike">
                <a:solidFill>
                  <a:srgbClr val="F3E591"/>
                </a:solidFill>
                <a:latin typeface="Arial"/>
                <a:ea typeface="Arial"/>
                <a:cs typeface="Arial"/>
                <a:sym typeface="Arial"/>
              </a:rPr>
              <a:t>Research Centre for Responsible Media Technology and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no-NO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number 309339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3E5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bottle&#10;&#10;Description automatically generated" id="197" name="Google Shape;19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6032" y="12544809"/>
            <a:ext cx="4385391" cy="97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247223" y="3118244"/>
            <a:ext cx="10010321" cy="5363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9"/>
          <p:cNvGrpSpPr/>
          <p:nvPr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200" name="Google Shape;200;p29"/>
            <p:cNvGrpSpPr/>
            <p:nvPr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201" name="Google Shape;201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45303" r="0" t="12358"/>
              <a:stretch/>
            </p:blipFill>
            <p:spPr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black and white logo&#10;&#10;Description automatically generated with low confidence" id="202" name="Google Shape;202;p2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03;p29"/>
              <p:cNvPicPr preferRelativeResize="0"/>
              <p:nvPr/>
            </p:nvPicPr>
            <p:blipFill rotWithShape="1">
              <a:blip r:embed="rId6">
                <a:alphaModFix/>
              </a:blip>
              <a:srcRect b="27601" l="28435" r="27568" t="25808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04" name="Google Shape;204;p29"/>
              <p:cNvGrpSpPr/>
              <p:nvPr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descr="A picture containing text, clipart&#10;&#10;Description automatically generated" id="205" name="Google Shape;205;p2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206" name="Google Shape;206;p29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207" name="Google Shape;207;p29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&#10;&#10;Description automatically generated" id="208" name="Google Shape;208;p29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Icon&#10;&#10;Description automatically generated" id="209" name="Google Shape;209;p29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A picture containing text, clipart, tableware&#10;&#10;Description automatically generated" id="210" name="Google Shape;210;p29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Logo&#10;&#10;Description automatically generated" id="211" name="Google Shape;211;p29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Text, logo&#10;&#10;Description automatically generated" id="212" name="Google Shape;212;p29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0" l="0" r="0" t="0"/>
                <a:stretch/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13" name="Google Shape;213;p2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9"/>
            <p:cNvPicPr preferRelativeResize="0"/>
            <p:nvPr/>
          </p:nvPicPr>
          <p:blipFill rotWithShape="1">
            <a:blip r:embed="rId16">
              <a:alphaModFix/>
            </a:blip>
            <a:srcRect b="40391" l="20152" r="21428" t="40400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grafisk design, logo&#10;&#10;Automatisk generert beskrivelse" id="215" name="Google Shape;215;p2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t bilde som inneholder Font, Grafikk, logo, grafisk design&#10;&#10;Automatisk generert beskrivelse" id="216" name="Google Shape;216;p2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1663592" y="3419477"/>
            <a:ext cx="21029831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1999"/>
              <a:buFont typeface="Arial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1663592" y="9178927"/>
            <a:ext cx="21029831" cy="2660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30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0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1676291" y="3651250"/>
            <a:ext cx="10362526" cy="821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1"/>
          <p:cNvSpPr txBox="1"/>
          <p:nvPr>
            <p:ph idx="2" type="body"/>
          </p:nvPr>
        </p:nvSpPr>
        <p:spPr>
          <a:xfrm>
            <a:off x="12343596" y="3651250"/>
            <a:ext cx="10362526" cy="821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1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1679467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1679467" y="3381376"/>
            <a:ext cx="10314903" cy="1536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0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31" name="Google Shape;231;p32"/>
          <p:cNvSpPr txBox="1"/>
          <p:nvPr>
            <p:ph idx="2" type="body"/>
          </p:nvPr>
        </p:nvSpPr>
        <p:spPr>
          <a:xfrm>
            <a:off x="1679467" y="5010150"/>
            <a:ext cx="10314903" cy="694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2"/>
          <p:cNvSpPr txBox="1"/>
          <p:nvPr>
            <p:ph idx="3" type="body"/>
          </p:nvPr>
        </p:nvSpPr>
        <p:spPr>
          <a:xfrm>
            <a:off x="12343597" y="3454401"/>
            <a:ext cx="10365701" cy="1463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0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33" name="Google Shape;233;p32"/>
          <p:cNvSpPr txBox="1"/>
          <p:nvPr>
            <p:ph idx="4" type="body"/>
          </p:nvPr>
        </p:nvSpPr>
        <p:spPr>
          <a:xfrm>
            <a:off x="12343597" y="5010150"/>
            <a:ext cx="10365701" cy="694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2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idx="1" type="body"/>
          </p:nvPr>
        </p:nvSpPr>
        <p:spPr>
          <a:xfrm>
            <a:off x="1676291" y="3651250"/>
            <a:ext cx="21029831" cy="806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3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4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5"/>
          <p:cNvSpPr txBox="1"/>
          <p:nvPr>
            <p:ph idx="1" type="body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246" name="Google Shape;246;p35"/>
          <p:cNvSpPr txBox="1"/>
          <p:nvPr>
            <p:ph idx="2" type="body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47" name="Google Shape;247;p35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5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6"/>
          <p:cNvSpPr/>
          <p:nvPr>
            <p:ph idx="2" type="pic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53" name="Google Shape;253;p36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6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ekst" type="vertTx">
  <p:cSld name="VERTICAL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 rot="5400000">
            <a:off x="7984860" y="-2657318"/>
            <a:ext cx="8412694" cy="21029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37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7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ittel og tekst" type="vertTitleAndTx">
  <p:cSld name="VERTICAL_TITLE_AND_VERTICAL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38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38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1663592" y="3419477"/>
            <a:ext cx="21029831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Arial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1" type="body"/>
          </p:nvPr>
        </p:nvSpPr>
        <p:spPr>
          <a:xfrm>
            <a:off x="1663592" y="9178927"/>
            <a:ext cx="21029831" cy="2660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5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1" type="body"/>
          </p:nvPr>
        </p:nvSpPr>
        <p:spPr>
          <a:xfrm>
            <a:off x="1676291" y="3651250"/>
            <a:ext cx="10362526" cy="821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2" type="body"/>
          </p:nvPr>
        </p:nvSpPr>
        <p:spPr>
          <a:xfrm>
            <a:off x="12343596" y="3651250"/>
            <a:ext cx="10362526" cy="821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>
            <p:ph type="title"/>
          </p:nvPr>
        </p:nvSpPr>
        <p:spPr>
          <a:xfrm>
            <a:off x="1679467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1679467" y="3381376"/>
            <a:ext cx="10314903" cy="1536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85" name="Google Shape;85;p7"/>
          <p:cNvSpPr txBox="1"/>
          <p:nvPr>
            <p:ph idx="2" type="body"/>
          </p:nvPr>
        </p:nvSpPr>
        <p:spPr>
          <a:xfrm>
            <a:off x="1679467" y="5010150"/>
            <a:ext cx="10314903" cy="694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3" type="body"/>
          </p:nvPr>
        </p:nvSpPr>
        <p:spPr>
          <a:xfrm>
            <a:off x="12343597" y="3454401"/>
            <a:ext cx="10365701" cy="1463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87" name="Google Shape;87;p7"/>
          <p:cNvSpPr txBox="1"/>
          <p:nvPr>
            <p:ph idx="4" type="body"/>
          </p:nvPr>
        </p:nvSpPr>
        <p:spPr>
          <a:xfrm>
            <a:off x="12343597" y="5010150"/>
            <a:ext cx="10365701" cy="694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100" name="Google Shape;100;p10"/>
          <p:cNvSpPr txBox="1"/>
          <p:nvPr>
            <p:ph idx="2" type="body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933" y="12353926"/>
            <a:ext cx="24417866" cy="1379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b="0" i="0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676291" y="3651250"/>
            <a:ext cx="21029831" cy="8412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5852" y="12531936"/>
            <a:ext cx="2037958" cy="10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1" type="ftr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834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8800"/>
              <a:buFont typeface="Arial"/>
              <a:buNone/>
              <a:defRPr b="0" i="0" sz="8800" u="none" cap="none" strike="noStrike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1676291" y="3651250"/>
            <a:ext cx="21029831" cy="8412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5852" y="12531936"/>
            <a:ext cx="2037958" cy="10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ovar.norceresearch.no/demo/ol/cast/" TargetMode="External"/><Relationship Id="rId4" Type="http://schemas.openxmlformats.org/officeDocument/2006/relationships/hyperlink" Target="https://ovar.norceresearch.no/demo/ol/coll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Relationship Id="rId4" Type="http://schemas.openxmlformats.org/officeDocument/2006/relationships/image" Target="../media/image5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g"/><Relationship Id="rId4" Type="http://schemas.openxmlformats.org/officeDocument/2006/relationships/image" Target="../media/image4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g"/><Relationship Id="rId4" Type="http://schemas.openxmlformats.org/officeDocument/2006/relationships/image" Target="../media/image4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45.jpg"/><Relationship Id="rId5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Relationship Id="rId4" Type="http://schemas.openxmlformats.org/officeDocument/2006/relationships/image" Target="../media/image4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1080655" y="6248400"/>
            <a:ext cx="22222691" cy="2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7000"/>
              <a:buFont typeface="Arial"/>
              <a:buNone/>
            </a:pPr>
            <a:r>
              <a:rPr lang="no-NO"/>
              <a:t>Controlled Interactivity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7000"/>
              <a:buFont typeface="Arial"/>
              <a:buNone/>
            </a:pPr>
            <a:r>
              <a:rPr lang="no-NO" sz="4750"/>
              <a:t>L</a:t>
            </a:r>
            <a:r>
              <a:rPr lang="no-NO" sz="4750"/>
              <a:t>ean-back media experiences based on lean-forward technologies</a:t>
            </a:r>
            <a:endParaRPr sz="4750"/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1080655" y="9003331"/>
            <a:ext cx="22222691" cy="184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no-NO"/>
              <a:t>Ingar Arntzen, Njål Borch, Anders Andersen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Related Work</a:t>
            </a:r>
            <a:endParaRPr/>
          </a:p>
        </p:txBody>
      </p:sp>
      <p:sp>
        <p:nvSpPr>
          <p:cNvPr id="357" name="Google Shape;357;p48"/>
          <p:cNvSpPr txBox="1"/>
          <p:nvPr>
            <p:ph idx="1" type="body"/>
          </p:nvPr>
        </p:nvSpPr>
        <p:spPr>
          <a:xfrm>
            <a:off x="1676291" y="3026850"/>
            <a:ext cx="21029700" cy="8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no-NO"/>
              <a:t>Frameworks for animation and timed rendering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no-NO"/>
              <a:t>Distributed Synchronization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no-NO"/>
              <a:t>Data-driven control</a:t>
            </a:r>
            <a:endParaRPr/>
          </a:p>
          <a:p>
            <a: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C5AF"/>
              </a:buClr>
              <a:buSzPts val="4800"/>
              <a:buChar char="•"/>
            </a:pPr>
            <a:r>
              <a:rPr lang="no-NO">
                <a:solidFill>
                  <a:srgbClr val="91C5AF"/>
                </a:solidFill>
              </a:rPr>
              <a:t>e.g feed, playlist -&gt; primitiv, limited to data</a:t>
            </a:r>
            <a:endParaRPr>
              <a:solidFill>
                <a:srgbClr val="91C5A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no-NO"/>
              <a:t>Collaboration &amp; Multiplayer Games</a:t>
            </a:r>
            <a:endParaRPr/>
          </a:p>
          <a:p>
            <a: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C5AF"/>
              </a:buClr>
              <a:buSzPts val="4800"/>
              <a:buChar char="•"/>
            </a:pPr>
            <a:r>
              <a:rPr lang="no-NO">
                <a:solidFill>
                  <a:srgbClr val="91C5AF"/>
                </a:solidFill>
              </a:rPr>
              <a:t>e.g. miro, unity, unreal -&gt; real-time control</a:t>
            </a:r>
            <a:endParaRPr>
              <a:solidFill>
                <a:srgbClr val="91C5A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358" name="Google Shape;358;p48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Test Case</a:t>
            </a:r>
            <a:endParaRPr/>
          </a:p>
        </p:txBody>
      </p:sp>
      <p:sp>
        <p:nvSpPr>
          <p:cNvPr id="365" name="Google Shape;365;p49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66" name="Google Shape;366;p49"/>
          <p:cNvSpPr txBox="1"/>
          <p:nvPr>
            <p:ph idx="1" type="body"/>
          </p:nvPr>
        </p:nvSpPr>
        <p:spPr>
          <a:xfrm>
            <a:off x="1197325" y="3381400"/>
            <a:ext cx="14545500" cy="8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842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How to remote control a 2D Map?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Demanding test case</a:t>
            </a:r>
            <a:endParaRPr sz="3600">
              <a:solidFill>
                <a:srgbClr val="91C5AF"/>
              </a:solidFill>
            </a:endParaRPr>
          </a:p>
          <a:p>
            <a:pPr indent="-584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Control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internal variables (lat, lon, zoom)</a:t>
            </a:r>
            <a:endParaRPr sz="3600">
              <a:solidFill>
                <a:srgbClr val="91C5AF"/>
              </a:solidFill>
            </a:endParaRPr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animations for smooth transitions</a:t>
            </a:r>
            <a:endParaRPr sz="3600">
              <a:solidFill>
                <a:srgbClr val="91C5AF"/>
              </a:solidFill>
            </a:endParaRPr>
          </a:p>
          <a:p>
            <a:pPr indent="-584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Idea</a:t>
            </a:r>
            <a:endParaRPr sz="3600">
              <a:solidFill>
                <a:srgbClr val="91C5AF"/>
              </a:solidFill>
            </a:endParaRPr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sharing variables online =&gt; </a:t>
            </a:r>
            <a:r>
              <a:rPr lang="no-NO" sz="3600"/>
              <a:t>COLLABORATION</a:t>
            </a:r>
            <a:endParaRPr sz="3600"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rewinding and replaying variables =&gt; </a:t>
            </a:r>
            <a:r>
              <a:rPr lang="no-NO" sz="3600"/>
              <a:t>LEAN-BACK</a:t>
            </a:r>
            <a:endParaRPr sz="3600"/>
          </a:p>
        </p:txBody>
      </p:sp>
      <p:sp>
        <p:nvSpPr>
          <p:cNvPr id="367" name="Google Shape;367;p49"/>
          <p:cNvSpPr/>
          <p:nvPr/>
        </p:nvSpPr>
        <p:spPr>
          <a:xfrm>
            <a:off x="16644875" y="1951250"/>
            <a:ext cx="7351200" cy="9497700"/>
          </a:xfrm>
          <a:prstGeom prst="rect">
            <a:avLst/>
          </a:prstGeom>
          <a:solidFill>
            <a:srgbClr val="F3E591"/>
          </a:solidFill>
          <a:ln cap="flat" cmpd="sng" w="9525">
            <a:solidFill>
              <a:srgbClr val="0E19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4825" y="1951200"/>
            <a:ext cx="7351300" cy="94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Contribution</a:t>
            </a:r>
            <a:endParaRPr/>
          </a:p>
        </p:txBody>
      </p:sp>
      <p:sp>
        <p:nvSpPr>
          <p:cNvPr id="375" name="Google Shape;375;p50"/>
          <p:cNvSpPr txBox="1"/>
          <p:nvPr>
            <p:ph idx="1" type="body"/>
          </p:nvPr>
        </p:nvSpPr>
        <p:spPr>
          <a:xfrm>
            <a:off x="2002900" y="7864400"/>
            <a:ext cx="21029700" cy="48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32142"/>
              <a:buNone/>
            </a:pPr>
            <a:r>
              <a:rPr lang="no-NO"/>
              <a:t>State Trajectory</a:t>
            </a:r>
            <a:endParaRPr/>
          </a:p>
          <a:p>
            <a:pPr indent="-43053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no-NO"/>
              <a:t>variable with timeline</a:t>
            </a:r>
            <a:endParaRPr/>
          </a:p>
          <a:p>
            <a:pPr indent="-43053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Char char="•"/>
            </a:pPr>
            <a:r>
              <a:rPr lang="no-NO"/>
              <a:t>track control state through time</a:t>
            </a:r>
            <a:endParaRPr/>
          </a:p>
          <a:p>
            <a:pPr indent="-5575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666"/>
              <a:buChar char="•"/>
            </a:pPr>
            <a:r>
              <a:rPr lang="no-NO"/>
              <a:t>e.g. {lon, lat, zoom}</a:t>
            </a:r>
            <a:endParaRPr/>
          </a:p>
          <a:p>
            <a:pPr indent="-4305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o-NO"/>
              <a:t>built-in support</a:t>
            </a:r>
            <a:endParaRPr/>
          </a:p>
          <a:p>
            <a:pPr indent="-55753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666"/>
              <a:buChar char="•"/>
            </a:pPr>
            <a:r>
              <a:rPr lang="no-NO"/>
              <a:t>online sharing, dynamic state change, time-shifting and playback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32142"/>
              <a:buNone/>
            </a:pPr>
            <a:r>
              <a:t/>
            </a:r>
            <a:endParaRPr/>
          </a:p>
        </p:txBody>
      </p:sp>
      <p:sp>
        <p:nvSpPr>
          <p:cNvPr id="376" name="Google Shape;376;p50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77" name="Google Shape;37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9375" y="2828500"/>
            <a:ext cx="1805532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Evaluation</a:t>
            </a:r>
            <a:endParaRPr/>
          </a:p>
        </p:txBody>
      </p:sp>
      <p:sp>
        <p:nvSpPr>
          <p:cNvPr id="384" name="Google Shape;384;p51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85" name="Google Shape;385;p51"/>
          <p:cNvSpPr txBox="1"/>
          <p:nvPr>
            <p:ph idx="1" type="body"/>
          </p:nvPr>
        </p:nvSpPr>
        <p:spPr>
          <a:xfrm>
            <a:off x="1197325" y="3381400"/>
            <a:ext cx="14545500" cy="8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842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Integration OpenLayers Map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replace internal variables (lat, lon, zoom) with state trajectories</a:t>
            </a:r>
            <a:endParaRPr sz="3600">
              <a:solidFill>
                <a:srgbClr val="91C5AF"/>
              </a:solidFill>
            </a:endParaRPr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framework agnostic to changes</a:t>
            </a:r>
            <a:endParaRPr sz="3600">
              <a:solidFill>
                <a:srgbClr val="91C5AF"/>
              </a:solidFill>
            </a:endParaRPr>
          </a:p>
          <a:p>
            <a:pPr indent="-584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Support all standard map controls</a:t>
            </a:r>
            <a:endParaRPr/>
          </a:p>
          <a:p>
            <a:pPr indent="-5842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New Capabilities</a:t>
            </a:r>
            <a:endParaRPr sz="3600">
              <a:solidFill>
                <a:srgbClr val="91C5AF"/>
              </a:solidFill>
            </a:endParaRPr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MapConference =&gt; Real-time map collaboration </a:t>
            </a:r>
            <a:endParaRPr sz="3600"/>
          </a:p>
          <a:p>
            <a:pPr indent="-4572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MapCast =&gt; Replay map-session with media</a:t>
            </a:r>
            <a:endParaRPr sz="3600"/>
          </a:p>
        </p:txBody>
      </p:sp>
      <p:sp>
        <p:nvSpPr>
          <p:cNvPr id="386" name="Google Shape;386;p51"/>
          <p:cNvSpPr/>
          <p:nvPr/>
        </p:nvSpPr>
        <p:spPr>
          <a:xfrm>
            <a:off x="16644875" y="1951250"/>
            <a:ext cx="7351200" cy="9497700"/>
          </a:xfrm>
          <a:prstGeom prst="rect">
            <a:avLst/>
          </a:prstGeom>
          <a:solidFill>
            <a:srgbClr val="F3E591"/>
          </a:solidFill>
          <a:ln cap="flat" cmpd="sng" w="9525">
            <a:solidFill>
              <a:srgbClr val="0E19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4825" y="1951200"/>
            <a:ext cx="7351300" cy="94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API</a:t>
            </a:r>
            <a:endParaRPr/>
          </a:p>
        </p:txBody>
      </p:sp>
      <p:sp>
        <p:nvSpPr>
          <p:cNvPr id="394" name="Google Shape;394;p52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graphicFrame>
        <p:nvGraphicFramePr>
          <p:cNvPr id="395" name="Google Shape;395;p52"/>
          <p:cNvGraphicFramePr/>
          <p:nvPr/>
        </p:nvGraphicFramePr>
        <p:xfrm>
          <a:off x="952438" y="309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{64F22A99-2FE4-4BB1-BAA7-3A6D60247F9A}</a:tableStyleId>
              </a:tblPr>
              <a:tblGrid>
                <a:gridCol w="7492475"/>
                <a:gridCol w="7492475"/>
                <a:gridCol w="7492475"/>
              </a:tblGrid>
              <a:tr h="9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Observable Variable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State Trajectory (cursor)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Update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a.value = new_value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a.value = new_value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rgbClr val="FF9900"/>
                          </a:solidFill>
                        </a:rPr>
                        <a:t>a.trans (from, to, duration)</a:t>
                      </a:r>
                      <a:endParaRPr sz="4800"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rgbClr val="FF9900"/>
                          </a:solidFill>
                        </a:rPr>
                        <a:t>a.sample (value)</a:t>
                      </a:r>
                      <a:endParaRPr sz="4800"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Access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a.value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a.value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-NO" sz="4800">
                          <a:solidFill>
                            <a:srgbClr val="FF9900"/>
                          </a:solidFill>
                        </a:rPr>
                        <a:t>a.dynamic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7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Observe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a.on(“change”, cb)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4800">
                          <a:solidFill>
                            <a:schemeClr val="lt1"/>
                          </a:solidFill>
                        </a:rPr>
                        <a:t>a.on(“change”, cb)</a:t>
                      </a:r>
                      <a:endParaRPr sz="4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6" name="Google Shape;396;p52"/>
          <p:cNvSpPr txBox="1"/>
          <p:nvPr/>
        </p:nvSpPr>
        <p:spPr>
          <a:xfrm>
            <a:off x="4388250" y="11305900"/>
            <a:ext cx="15705900" cy="1647000"/>
          </a:xfrm>
          <a:prstGeom prst="rect">
            <a:avLst/>
          </a:prstGeom>
          <a:solidFill>
            <a:srgbClr val="F3E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+"/>
            </a:pPr>
            <a:r>
              <a:rPr lang="no-NO" sz="4800"/>
              <a:t>timeline controls API (TimingObject)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3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Key takeaways</a:t>
            </a:r>
            <a:endParaRPr/>
          </a:p>
        </p:txBody>
      </p:sp>
      <p:sp>
        <p:nvSpPr>
          <p:cNvPr id="403" name="Google Shape;403;p53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Key idea - control as a (online) resource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State Trajectory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Generic concept - nothing to do with maps!</a:t>
            </a:r>
            <a:endParaRPr sz="3600">
              <a:solidFill>
                <a:srgbClr val="91C5AF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Built-in support: real-time control sharing, transitions, timeline playback</a:t>
            </a:r>
            <a:endParaRPr sz="3600">
              <a:solidFill>
                <a:srgbClr val="91C5AF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Simple usage - similar to programming variables </a:t>
            </a:r>
            <a:endParaRPr sz="3600">
              <a:solidFill>
                <a:srgbClr val="91C5AF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Control as a Service?</a:t>
            </a:r>
            <a:endParaRPr sz="3600">
              <a:solidFill>
                <a:srgbClr val="91C5A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Step towards</a:t>
            </a:r>
            <a:r>
              <a:rPr lang="no-NO"/>
              <a:t> lean-back storytelling with powerful interactive technologies!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4" name="Google Shape;404;p53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"/>
          <p:cNvSpPr txBox="1"/>
          <p:nvPr>
            <p:ph idx="1" type="body"/>
          </p:nvPr>
        </p:nvSpPr>
        <p:spPr>
          <a:xfrm>
            <a:off x="15163800" y="8698487"/>
            <a:ext cx="6454931" cy="237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t/>
            </a:r>
            <a:endParaRPr/>
          </a:p>
        </p:txBody>
      </p:sp>
      <p:sp>
        <p:nvSpPr>
          <p:cNvPr id="410" name="Google Shape;410;p54"/>
          <p:cNvSpPr txBox="1"/>
          <p:nvPr>
            <p:ph idx="2" type="body"/>
          </p:nvPr>
        </p:nvSpPr>
        <p:spPr>
          <a:xfrm>
            <a:off x="8534400" y="8698487"/>
            <a:ext cx="6454931" cy="237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no-NO"/>
              <a:t>Ingar Arntzen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no-NO"/>
              <a:t>inar@norceresearch.no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5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Demos</a:t>
            </a:r>
            <a:endParaRPr/>
          </a:p>
        </p:txBody>
      </p:sp>
      <p:sp>
        <p:nvSpPr>
          <p:cNvPr id="417" name="Google Shape;417;p55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4000">
                <a:solidFill>
                  <a:srgbClr val="007075"/>
                </a:solidFill>
              </a:rPr>
              <a:t>Map Cast</a:t>
            </a:r>
            <a:endParaRPr sz="4000">
              <a:solidFill>
                <a:srgbClr val="00707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40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https://ovar.norceresearch.no/demo/ol/cast/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4000">
                <a:solidFill>
                  <a:srgbClr val="007075"/>
                </a:solidFill>
              </a:rPr>
              <a:t>Map Collaboration</a:t>
            </a:r>
            <a:endParaRPr sz="4000">
              <a:solidFill>
                <a:srgbClr val="00707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40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https://ovar.norceresearch.no/demo/ol/coll/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/>
          </a:p>
        </p:txBody>
      </p:sp>
      <p:sp>
        <p:nvSpPr>
          <p:cNvPr id="418" name="Google Shape;418;p55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Part 2 - Bigger picture</a:t>
            </a:r>
            <a:endParaRPr/>
          </a:p>
        </p:txBody>
      </p:sp>
      <p:sp>
        <p:nvSpPr>
          <p:cNvPr id="425" name="Google Shape;425;p56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User demands diversifying in media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4000"/>
              <a:buChar char="•"/>
            </a:pPr>
            <a:r>
              <a:rPr lang="no-NO" sz="4000">
                <a:solidFill>
                  <a:srgbClr val="91C5AF"/>
                </a:solidFill>
              </a:rPr>
              <a:t>One-size-fits-all broadcast?</a:t>
            </a:r>
            <a:endParaRPr sz="4000">
              <a:solidFill>
                <a:srgbClr val="91C5AF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4000"/>
              <a:buChar char="•"/>
            </a:pPr>
            <a:r>
              <a:rPr lang="no-NO" sz="4000">
                <a:solidFill>
                  <a:srgbClr val="91C5AF"/>
                </a:solidFill>
              </a:rPr>
              <a:t>Multi-device immersion?</a:t>
            </a:r>
            <a:endParaRPr sz="4000">
              <a:solidFill>
                <a:srgbClr val="91C5AF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4000"/>
              <a:buChar char="•"/>
            </a:pPr>
            <a:r>
              <a:rPr lang="no-NO" sz="4000">
                <a:solidFill>
                  <a:srgbClr val="91C5AF"/>
                </a:solidFill>
              </a:rPr>
              <a:t>Customize experiences? </a:t>
            </a:r>
            <a:endParaRPr sz="4000">
              <a:solidFill>
                <a:srgbClr val="91C5AF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4000"/>
              <a:buChar char="•"/>
            </a:pPr>
            <a:r>
              <a:rPr lang="no-NO" sz="4000">
                <a:solidFill>
                  <a:srgbClr val="91C5AF"/>
                </a:solidFill>
              </a:rPr>
              <a:t>A</a:t>
            </a:r>
            <a:r>
              <a:rPr lang="no-NO" sz="4000">
                <a:solidFill>
                  <a:srgbClr val="91C5AF"/>
                </a:solidFill>
              </a:rPr>
              <a:t>ccessibility features?</a:t>
            </a:r>
            <a:r>
              <a:rPr lang="no-NO" sz="4000">
                <a:solidFill>
                  <a:srgbClr val="91C5AF"/>
                </a:solidFill>
              </a:rPr>
              <a:t> </a:t>
            </a:r>
            <a:endParaRPr sz="4000">
              <a:solidFill>
                <a:srgbClr val="91C5AF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4000"/>
              <a:buChar char="•"/>
            </a:pPr>
            <a:r>
              <a:rPr lang="no-NO" sz="4000">
                <a:solidFill>
                  <a:srgbClr val="91C5AF"/>
                </a:solidFill>
              </a:rPr>
              <a:t>Personalized coverage? </a:t>
            </a:r>
            <a:endParaRPr sz="4000">
              <a:solidFill>
                <a:srgbClr val="91C5AF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4000"/>
              <a:buChar char="•"/>
            </a:pPr>
            <a:r>
              <a:rPr lang="no-NO" sz="4000">
                <a:solidFill>
                  <a:srgbClr val="91C5AF"/>
                </a:solidFill>
              </a:rPr>
              <a:t>Interactive data visualization?</a:t>
            </a:r>
            <a:endParaRPr sz="4000">
              <a:solidFill>
                <a:srgbClr val="91C5AF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4000"/>
              <a:buChar char="•"/>
            </a:pPr>
            <a:r>
              <a:rPr lang="no-NO" sz="4000">
                <a:solidFill>
                  <a:srgbClr val="91C5AF"/>
                </a:solidFill>
              </a:rPr>
              <a:t>Social integration?</a:t>
            </a:r>
            <a:endParaRPr sz="4000">
              <a:solidFill>
                <a:srgbClr val="91C5A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4000">
                <a:solidFill>
                  <a:srgbClr val="91C5AF"/>
                </a:solidFill>
              </a:rPr>
              <a:t>Bleeding live or improved on-demand? </a:t>
            </a:r>
            <a:r>
              <a:rPr lang="no-NO"/>
              <a:t>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Solution 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parallel</a:t>
            </a:r>
            <a:r>
              <a:rPr lang="no-NO"/>
              <a:t> coverage on multiple platforms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6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7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Example: Formula 1 (F1)</a:t>
            </a:r>
            <a:endParaRPr/>
          </a:p>
        </p:txBody>
      </p:sp>
      <p:sp>
        <p:nvSpPr>
          <p:cNvPr id="433" name="Google Shape;433;p57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F1 TV World Feed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Char char="•"/>
            </a:pPr>
            <a:r>
              <a:rPr lang="no-NO">
                <a:solidFill>
                  <a:srgbClr val="91C5AF"/>
                </a:solidFill>
              </a:rPr>
              <a:t>Professionally produced broadcast channel - global audience</a:t>
            </a:r>
            <a:endParaRPr>
              <a:solidFill>
                <a:srgbClr val="91C5A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F1 TV - Web streaming with 20+ channels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Char char="•"/>
            </a:pPr>
            <a:r>
              <a:rPr lang="no-NO">
                <a:solidFill>
                  <a:srgbClr val="91C5AF"/>
                </a:solidFill>
              </a:rPr>
              <a:t>a few produced channels</a:t>
            </a:r>
            <a:endParaRPr>
              <a:solidFill>
                <a:srgbClr val="91C5AF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Char char="•"/>
            </a:pPr>
            <a:r>
              <a:rPr lang="no-NO">
                <a:solidFill>
                  <a:srgbClr val="91C5AF"/>
                </a:solidFill>
              </a:rPr>
              <a:t>various camera angles from cars and track</a:t>
            </a:r>
            <a:endParaRPr>
              <a:solidFill>
                <a:srgbClr val="91C5AF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Char char="•"/>
            </a:pPr>
            <a:r>
              <a:rPr lang="no-NO">
                <a:solidFill>
                  <a:srgbClr val="91C5AF"/>
                </a:solidFill>
              </a:rPr>
              <a:t>timing information ++</a:t>
            </a:r>
            <a:endParaRPr>
              <a:solidFill>
                <a:srgbClr val="91C5A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F1 App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interactive visualizations of race statistics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Char char="•"/>
            </a:pPr>
            <a:r>
              <a:rPr lang="no-NO">
                <a:solidFill>
                  <a:srgbClr val="91C5AF"/>
                </a:solidFill>
              </a:rPr>
              <a:t>pit stops, overtakes, tire wear, gas levels, … </a:t>
            </a:r>
            <a:endParaRPr>
              <a:solidFill>
                <a:srgbClr val="91C5A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Interactive map with race track and cars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1800"/>
              <a:buChar char="•"/>
            </a:pPr>
            <a:r>
              <a:rPr lang="no-NO">
                <a:solidFill>
                  <a:srgbClr val="91C5AF"/>
                </a:solidFill>
              </a:rPr>
              <a:t>playback of vehicle gps tracks</a:t>
            </a:r>
            <a:endParaRPr>
              <a:solidFill>
                <a:srgbClr val="91C5A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Social commentary</a:t>
            </a:r>
            <a:endParaRPr/>
          </a:p>
        </p:txBody>
      </p:sp>
      <p:sp>
        <p:nvSpPr>
          <p:cNvPr id="434" name="Google Shape;434;p57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35" name="Google Shape;43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4775" y="730250"/>
            <a:ext cx="6178000" cy="34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1825" y="7394125"/>
            <a:ext cx="7361350" cy="41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Systems Research: Multimedia</a:t>
            </a:r>
            <a:endParaRPr/>
          </a:p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Capture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F</a:t>
            </a:r>
            <a:r>
              <a:rPr lang="no-NO"/>
              <a:t>ormats, compression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Distribution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Rendering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Streaming protocols, services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CDN’s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360 video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VR, AR, XR</a:t>
            </a:r>
            <a:endParaRPr/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no-NO"/>
              <a:t>AI</a:t>
            </a:r>
            <a:endParaRPr sz="4800"/>
          </a:p>
        </p:txBody>
      </p:sp>
      <p:sp>
        <p:nvSpPr>
          <p:cNvPr id="279" name="Google Shape;279;p40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6350" y="4022800"/>
            <a:ext cx="5780675" cy="86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6200" y="4078050"/>
            <a:ext cx="5486100" cy="71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/>
        </p:nvSpPr>
        <p:spPr>
          <a:xfrm>
            <a:off x="2494050" y="10442025"/>
            <a:ext cx="6576300" cy="1276800"/>
          </a:xfrm>
          <a:prstGeom prst="rect">
            <a:avLst/>
          </a:prstGeom>
          <a:solidFill>
            <a:srgbClr val="F3E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800"/>
              <a:t>Mostly about video!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Combined Usage?</a:t>
            </a:r>
            <a:endParaRPr/>
          </a:p>
        </p:txBody>
      </p:sp>
      <p:sp>
        <p:nvSpPr>
          <p:cNvPr id="443" name="Google Shape;443;p58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F1 World Feed + F1 TV + F1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Issues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manual setup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conflicts and no coordination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differences in delay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no help finding the good bits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Reasons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independent platforms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independent </a:t>
            </a:r>
            <a:r>
              <a:rPr lang="no-NO"/>
              <a:t>user experiences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production partly shifted to consumer</a:t>
            </a:r>
            <a:endParaRPr/>
          </a:p>
        </p:txBody>
      </p:sp>
      <p:sp>
        <p:nvSpPr>
          <p:cNvPr id="444" name="Google Shape;444;p58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45" name="Google Shape;44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3175" y="3615785"/>
            <a:ext cx="8550176" cy="88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Cross-platform media experiences</a:t>
            </a:r>
            <a:endParaRPr/>
          </a:p>
        </p:txBody>
      </p:sp>
      <p:sp>
        <p:nvSpPr>
          <p:cNvPr id="452" name="Google Shape;452;p59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Single user experience, across platforms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Production tells a story across all interfaces, consistent with a common timeline and narrative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User may lean back or engage. Interactivity affects the experience as a whole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9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0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Some challenges…</a:t>
            </a:r>
            <a:endParaRPr/>
          </a:p>
        </p:txBody>
      </p:sp>
      <p:sp>
        <p:nvSpPr>
          <p:cNvPr id="460" name="Google Shape;460;p60"/>
          <p:cNvSpPr txBox="1"/>
          <p:nvPr>
            <p:ph idx="1" type="body"/>
          </p:nvPr>
        </p:nvSpPr>
        <p:spPr>
          <a:xfrm>
            <a:off x="1676291" y="3651250"/>
            <a:ext cx="210297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remote </a:t>
            </a:r>
            <a:r>
              <a:rPr lang="no-NO"/>
              <a:t>control</a:t>
            </a:r>
            <a:r>
              <a:rPr lang="no-NO"/>
              <a:t> interactive interfaces?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coordinate between interfaces?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ensure timeline consistent rendering in data-driven interfaces?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control things differently for different people?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ensure quality and brand control?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keep costs and complexity down?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automate?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How to build this on top of existing infrastructure?</a:t>
            </a:r>
            <a:endParaRPr/>
          </a:p>
        </p:txBody>
      </p:sp>
      <p:sp>
        <p:nvSpPr>
          <p:cNvPr id="461" name="Google Shape;461;p60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Hypothesis</a:t>
            </a:r>
            <a:endParaRPr/>
          </a:p>
        </p:txBody>
      </p:sp>
      <p:sp>
        <p:nvSpPr>
          <p:cNvPr id="468" name="Google Shape;468;p61"/>
          <p:cNvSpPr txBox="1"/>
          <p:nvPr>
            <p:ph idx="1" type="body"/>
          </p:nvPr>
        </p:nvSpPr>
        <p:spPr>
          <a:xfrm>
            <a:off x="1676298" y="3651250"/>
            <a:ext cx="173589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Control seems to be a recurring theme…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G</a:t>
            </a:r>
            <a:r>
              <a:rPr lang="no-NO"/>
              <a:t>eneric support for cross platform can be addressed as a fundamental feature of the media model. </a:t>
            </a:r>
            <a:endParaRPr/>
          </a:p>
        </p:txBody>
      </p:sp>
      <p:sp>
        <p:nvSpPr>
          <p:cNvPr id="469" name="Google Shape;469;p61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2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New Media Model? </a:t>
            </a:r>
            <a:endParaRPr/>
          </a:p>
        </p:txBody>
      </p:sp>
      <p:sp>
        <p:nvSpPr>
          <p:cNvPr id="476" name="Google Shape;476;p62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77" name="Google Shape;47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2626" y="6757650"/>
            <a:ext cx="7631749" cy="61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5146" y="730249"/>
            <a:ext cx="5126699" cy="53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2"/>
          <p:cNvSpPr txBox="1"/>
          <p:nvPr>
            <p:ph idx="1" type="body"/>
          </p:nvPr>
        </p:nvSpPr>
        <p:spPr>
          <a:xfrm>
            <a:off x="1019395" y="3381350"/>
            <a:ext cx="104421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Control as key concept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online resource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timeline consistency, time-shifting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Virtual state layer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Conversion of data to rendering state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Driven by control resources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=&gt; consistent rendering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Infrastructure for data access and rendering unchanged.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3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Academic interest</a:t>
            </a:r>
            <a:endParaRPr/>
          </a:p>
        </p:txBody>
      </p:sp>
      <p:sp>
        <p:nvSpPr>
          <p:cNvPr id="486" name="Google Shape;486;p63"/>
          <p:cNvSpPr txBox="1"/>
          <p:nvPr>
            <p:ph idx="1" type="body"/>
          </p:nvPr>
        </p:nvSpPr>
        <p:spPr>
          <a:xfrm>
            <a:off x="1676295" y="3651250"/>
            <a:ext cx="9858900" cy="806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Control has been a peripheral theme in media systems research.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We think it should be center stage.</a:t>
            </a:r>
            <a:endParaRPr/>
          </a:p>
        </p:txBody>
      </p:sp>
      <p:sp>
        <p:nvSpPr>
          <p:cNvPr id="487" name="Google Shape;487;p63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488" name="Google Shape;48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6350" y="4022800"/>
            <a:ext cx="5780675" cy="86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6200" y="4078050"/>
            <a:ext cx="5486100" cy="712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4"/>
          <p:cNvSpPr txBox="1"/>
          <p:nvPr>
            <p:ph idx="1" type="body"/>
          </p:nvPr>
        </p:nvSpPr>
        <p:spPr>
          <a:xfrm>
            <a:off x="15163800" y="8698487"/>
            <a:ext cx="64548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t/>
            </a:r>
            <a:endParaRPr/>
          </a:p>
        </p:txBody>
      </p:sp>
      <p:sp>
        <p:nvSpPr>
          <p:cNvPr id="495" name="Google Shape;495;p64"/>
          <p:cNvSpPr txBox="1"/>
          <p:nvPr>
            <p:ph idx="2" type="body"/>
          </p:nvPr>
        </p:nvSpPr>
        <p:spPr>
          <a:xfrm>
            <a:off x="8534400" y="8698487"/>
            <a:ext cx="64548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no-NO"/>
              <a:t>Ingar Arntzen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no-NO"/>
              <a:t>inar@norceresearch.no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/>
          <p:nvPr/>
        </p:nvSpPr>
        <p:spPr>
          <a:xfrm>
            <a:off x="-10364" y="5494796"/>
            <a:ext cx="24382400" cy="12772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i="0" sz="3800" u="none" cap="none" strike="noStrik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6441" y="1385392"/>
            <a:ext cx="4748788" cy="108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/>
          <p:nvPr>
            <p:ph idx="1" type="body"/>
          </p:nvPr>
        </p:nvSpPr>
        <p:spPr>
          <a:xfrm>
            <a:off x="1665975" y="7171475"/>
            <a:ext cx="21029700" cy="32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47"/>
              <a:buFont typeface="Arial"/>
              <a:buNone/>
            </a:pPr>
            <a:r>
              <a:rPr b="1" lang="no-NO" sz="83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State Trajectory</a:t>
            </a:r>
            <a:endParaRPr b="1" sz="83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47"/>
              <a:buNone/>
            </a:pPr>
            <a:r>
              <a:rPr b="1" lang="no-NO" sz="38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A Unifying Approach to Interactivity with Real-Time Sharing and Playback Support</a:t>
            </a:r>
            <a:endParaRPr b="1" sz="38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47"/>
              <a:buNone/>
            </a:pPr>
            <a:r>
              <a:rPr b="1" lang="no-NO" sz="38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Ingar Arntzen, Njål Borch, Anders Andersen</a:t>
            </a:r>
            <a:endParaRPr b="1" sz="83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1"/>
          <p:cNvSpPr txBox="1"/>
          <p:nvPr>
            <p:ph idx="1" type="body"/>
          </p:nvPr>
        </p:nvSpPr>
        <p:spPr>
          <a:xfrm>
            <a:off x="1676350" y="3721200"/>
            <a:ext cx="21029700" cy="1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47"/>
              <a:buNone/>
            </a:pPr>
            <a:r>
              <a:rPr b="1" lang="no-NO" sz="38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FTC 2023 - Future Technologies Conference 2023</a:t>
            </a:r>
            <a:endParaRPr b="1" sz="38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47"/>
              <a:buNone/>
            </a:pPr>
            <a:r>
              <a:rPr b="1" lang="no-NO" sz="38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2-3 November 2023 | San Francisco, United States</a:t>
            </a:r>
            <a:endParaRPr b="1" sz="38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SzPts val="9747"/>
              <a:buNone/>
            </a:pPr>
            <a:r>
              <a:t/>
            </a:r>
            <a:endParaRPr b="1" sz="83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8800"/>
              <a:buFont typeface="Arial"/>
              <a:buNone/>
            </a:pPr>
            <a:r>
              <a:rPr lang="no-NO"/>
              <a:t>Interactive Render Tools</a:t>
            </a:r>
            <a:endParaRPr/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1676300" y="3381375"/>
            <a:ext cx="10866600" cy="59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exploration and content creation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selection, filtering, customization, navigation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instant feedback</a:t>
            </a:r>
            <a:endParaRPr/>
          </a:p>
        </p:txBody>
      </p:sp>
      <p:sp>
        <p:nvSpPr>
          <p:cNvPr id="297" name="Google Shape;297;p42"/>
          <p:cNvSpPr txBox="1"/>
          <p:nvPr>
            <p:ph idx="11" type="ftr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SFI MediaFutures</a:t>
            </a:r>
            <a:endParaRPr/>
          </a:p>
        </p:txBody>
      </p:sp>
      <p:sp>
        <p:nvSpPr>
          <p:cNvPr id="298" name="Google Shape;298;p42"/>
          <p:cNvSpPr txBox="1"/>
          <p:nvPr>
            <p:ph idx="12" type="sldNum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99" name="Google Shape;299;p42"/>
          <p:cNvSpPr txBox="1"/>
          <p:nvPr/>
        </p:nvSpPr>
        <p:spPr>
          <a:xfrm>
            <a:off x="1070450" y="8313250"/>
            <a:ext cx="11183100" cy="2651100"/>
          </a:xfrm>
          <a:prstGeom prst="rect">
            <a:avLst/>
          </a:prstGeom>
          <a:solidFill>
            <a:srgbClr val="F3E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no-NO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scroll, zoom, pan, adjust, rotate, tilt, animate, rewind, play, toggle, next, drag, hide, re-order, unmute, center, slide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9223" y="1011025"/>
            <a:ext cx="9371950" cy="353367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" name="Google Shape;30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4325" y="6771552"/>
            <a:ext cx="8424526" cy="50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62962" y="3705650"/>
            <a:ext cx="7000274" cy="460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775" y="7530663"/>
            <a:ext cx="5240525" cy="52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38900" y="7589150"/>
            <a:ext cx="7334442" cy="51235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1" name="Google Shape;311;p43"/>
          <p:cNvGraphicFramePr/>
          <p:nvPr/>
        </p:nvGraphicFramePr>
        <p:xfrm>
          <a:off x="1040100" y="1322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{A07EE2B2-5480-4FEB-8D69-89937627E3D4}</a:tableStyleId>
              </a:tblPr>
              <a:tblGrid>
                <a:gridCol w="10615700"/>
              </a:tblGrid>
              <a:tr h="206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800"/>
                        <a:buFont typeface="Arial"/>
                        <a:buNone/>
                      </a:pPr>
                      <a:r>
                        <a:rPr lang="no-NO" sz="8800" u="none" cap="none" strike="noStrike">
                          <a:solidFill>
                            <a:srgbClr val="91C5AF"/>
                          </a:solidFill>
                        </a:rPr>
                        <a:t>Lean-forward</a:t>
                      </a:r>
                      <a:endParaRPr sz="8800" u="none" cap="none" strike="noStrike">
                        <a:solidFill>
                          <a:srgbClr val="91C5A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600"/>
                        <a:buFont typeface="Arial"/>
                        <a:buNone/>
                      </a:pPr>
                      <a:r>
                        <a:rPr lang="no-NO" sz="5600" u="none" cap="none" strike="noStrike">
                          <a:solidFill>
                            <a:schemeClr val="lt1"/>
                          </a:solidFill>
                        </a:rPr>
                        <a:t>Maps, timeline, dataviz, piano …</a:t>
                      </a:r>
                      <a:endParaRPr sz="5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6375"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600"/>
                        <a:buFont typeface="Arial"/>
                        <a:buChar char="●"/>
                      </a:pPr>
                      <a:r>
                        <a:rPr lang="no-NO" sz="5600" u="none" cap="none" strike="noStrike">
                          <a:solidFill>
                            <a:schemeClr val="lt1"/>
                          </a:solidFill>
                        </a:rPr>
                        <a:t>User is active</a:t>
                      </a:r>
                      <a:endParaRPr sz="56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600"/>
                        <a:buFont typeface="Arial"/>
                        <a:buChar char="●"/>
                      </a:pPr>
                      <a:r>
                        <a:rPr lang="no-NO" sz="5600" u="none" cap="none" strike="noStrike">
                          <a:solidFill>
                            <a:schemeClr val="lt1"/>
                          </a:solidFill>
                        </a:rPr>
                        <a:t>Tell your own story</a:t>
                      </a:r>
                      <a:endParaRPr sz="5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2" name="Google Shape;312;p43"/>
          <p:cNvGraphicFramePr/>
          <p:nvPr/>
        </p:nvGraphicFramePr>
        <p:xfrm>
          <a:off x="12220725" y="1322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{A07EE2B2-5480-4FEB-8D69-89937627E3D4}</a:tableStyleId>
              </a:tblPr>
              <a:tblGrid>
                <a:gridCol w="11601300"/>
              </a:tblGrid>
              <a:tr h="206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800"/>
                        <a:buFont typeface="Arial"/>
                        <a:buNone/>
                      </a:pPr>
                      <a:r>
                        <a:rPr lang="no-NO" sz="8800" u="none" cap="none" strike="noStrike">
                          <a:solidFill>
                            <a:srgbClr val="91C5AF"/>
                          </a:solidFill>
                        </a:rPr>
                        <a:t>Lean-back</a:t>
                      </a:r>
                      <a:endParaRPr sz="8800" u="none" cap="none" strike="noStrike">
                        <a:solidFill>
                          <a:srgbClr val="91C5A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600"/>
                        <a:buFont typeface="Arial"/>
                        <a:buNone/>
                      </a:pPr>
                      <a:r>
                        <a:rPr lang="no-NO" sz="5600" u="none" cap="none" strike="noStrike">
                          <a:solidFill>
                            <a:schemeClr val="lt1"/>
                          </a:solidFill>
                        </a:rPr>
                        <a:t>TV, radio, video, podcast, theatre…</a:t>
                      </a:r>
                      <a:endParaRPr sz="5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6375"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600"/>
                        <a:buFont typeface="Arial"/>
                        <a:buChar char="●"/>
                      </a:pPr>
                      <a:r>
                        <a:rPr lang="no-NO" sz="5600" u="none" cap="none" strike="noStrike">
                          <a:solidFill>
                            <a:schemeClr val="lt1"/>
                          </a:solidFill>
                        </a:rPr>
                        <a:t>User is passive</a:t>
                      </a:r>
                      <a:endParaRPr sz="56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5600"/>
                        <a:buFont typeface="Arial"/>
                        <a:buChar char="●"/>
                      </a:pPr>
                      <a:r>
                        <a:rPr lang="no-NO" sz="5600" u="none" cap="none" strike="noStrike">
                          <a:solidFill>
                            <a:schemeClr val="lt1"/>
                          </a:solidFill>
                        </a:rPr>
                        <a:t>Someone else tells a story</a:t>
                      </a:r>
                      <a:endParaRPr sz="5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title"/>
          </p:nvPr>
        </p:nvSpPr>
        <p:spPr>
          <a:xfrm>
            <a:off x="1922668" y="675500"/>
            <a:ext cx="4157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Idea</a:t>
            </a:r>
            <a:endParaRPr/>
          </a:p>
        </p:txBody>
      </p:sp>
      <p:sp>
        <p:nvSpPr>
          <p:cNvPr id="319" name="Google Shape;319;p44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20" name="Google Shape;32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1100" y="2863539"/>
            <a:ext cx="15105198" cy="44105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1" name="Google Shape;321;p44"/>
          <p:cNvGraphicFramePr/>
          <p:nvPr/>
        </p:nvGraphicFramePr>
        <p:xfrm>
          <a:off x="8840463" y="122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{A07EE2B2-5480-4FEB-8D69-89937627E3D4}</a:tableStyleId>
              </a:tblPr>
              <a:tblGrid>
                <a:gridCol w="4905150"/>
                <a:gridCol w="4905150"/>
                <a:gridCol w="49051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no-NO" sz="4000" u="none" cap="none" strike="noStrike">
                          <a:solidFill>
                            <a:schemeClr val="lt1"/>
                          </a:solidFill>
                        </a:rPr>
                        <a:t>Provider</a:t>
                      </a:r>
                      <a:endParaRPr sz="4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no-NO" sz="4000" u="none" cap="none" strike="noStrike">
                          <a:solidFill>
                            <a:schemeClr val="lt1"/>
                          </a:solidFill>
                        </a:rPr>
                        <a:t>Interface</a:t>
                      </a:r>
                      <a:endParaRPr sz="4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no-NO" sz="4000" u="none" cap="none" strike="noStrike">
                          <a:solidFill>
                            <a:schemeClr val="lt1"/>
                          </a:solidFill>
                        </a:rPr>
                        <a:t>User</a:t>
                      </a:r>
                      <a:endParaRPr sz="4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2" name="Google Shape;322;p44"/>
          <p:cNvSpPr txBox="1"/>
          <p:nvPr>
            <p:ph idx="1" type="body"/>
          </p:nvPr>
        </p:nvSpPr>
        <p:spPr>
          <a:xfrm>
            <a:off x="1810025" y="2274625"/>
            <a:ext cx="5160300" cy="49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no-NO"/>
              <a:t>  Using </a:t>
            </a:r>
            <a:r>
              <a:rPr lang="no-NO" u="sng"/>
              <a:t>lean-forward</a:t>
            </a:r>
            <a:r>
              <a:rPr lang="no-NO"/>
              <a:t> tools for </a:t>
            </a:r>
            <a:r>
              <a:rPr lang="no-NO" u="sng"/>
              <a:t>lean-back</a:t>
            </a:r>
            <a:r>
              <a:rPr lang="no-NO"/>
              <a:t> experiences?</a:t>
            </a:r>
            <a:endParaRPr/>
          </a:p>
        </p:txBody>
      </p:sp>
      <p:sp>
        <p:nvSpPr>
          <p:cNvPr id="323" name="Google Shape;323;p44"/>
          <p:cNvSpPr txBox="1"/>
          <p:nvPr>
            <p:ph idx="1" type="body"/>
          </p:nvPr>
        </p:nvSpPr>
        <p:spPr>
          <a:xfrm>
            <a:off x="800225" y="8224597"/>
            <a:ext cx="6402600" cy="3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lang="no-NO"/>
              <a:t>Remote control the user experience </a:t>
            </a:r>
            <a:r>
              <a:rPr lang="no-NO"/>
              <a:t>?</a:t>
            </a:r>
            <a:endParaRPr/>
          </a:p>
        </p:txBody>
      </p:sp>
      <p:sp>
        <p:nvSpPr>
          <p:cNvPr id="324" name="Google Shape;324;p44"/>
          <p:cNvSpPr txBox="1"/>
          <p:nvPr>
            <p:ph type="title"/>
          </p:nvPr>
        </p:nvSpPr>
        <p:spPr>
          <a:xfrm>
            <a:off x="725819" y="6339850"/>
            <a:ext cx="65514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Problem</a:t>
            </a:r>
            <a:endParaRPr/>
          </a:p>
        </p:txBody>
      </p:sp>
      <p:pic>
        <p:nvPicPr>
          <p:cNvPr id="325" name="Google Shape;32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1100" y="7913488"/>
            <a:ext cx="15105198" cy="415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Why?</a:t>
            </a:r>
            <a:endParaRPr/>
          </a:p>
        </p:txBody>
      </p:sp>
      <p:sp>
        <p:nvSpPr>
          <p:cNvPr id="332" name="Google Shape;332;p45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33" name="Google Shape;333;p45"/>
          <p:cNvSpPr txBox="1"/>
          <p:nvPr/>
        </p:nvSpPr>
        <p:spPr>
          <a:xfrm>
            <a:off x="2357175" y="3920625"/>
            <a:ext cx="191916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no-NO" sz="5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Lean-back</a:t>
            </a:r>
            <a:r>
              <a:rPr b="0" i="0" lang="no-NO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storytelling - with all the advantages of </a:t>
            </a:r>
            <a:r>
              <a:rPr b="0" i="0" lang="no-NO" sz="5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lean-forward</a:t>
            </a:r>
            <a:r>
              <a:rPr b="0" i="0" lang="no-NO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technologies</a:t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Font typeface="Arial"/>
              <a:buChar char="●"/>
            </a:pPr>
            <a:r>
              <a:rPr b="0" i="0" lang="no-NO" sz="3600" u="none" cap="none" strike="noStrike">
                <a:solidFill>
                  <a:srgbClr val="91C5AF"/>
                </a:solidFill>
                <a:latin typeface="Arial"/>
                <a:ea typeface="Arial"/>
                <a:cs typeface="Arial"/>
                <a:sym typeface="Arial"/>
              </a:rPr>
              <a:t>adaptation, customization, personalization, interactivity, lightweight, real-time data sources, powerful rendering tools</a:t>
            </a:r>
            <a:endParaRPr b="0" i="0" sz="3600" u="none" cap="none" strike="noStrike">
              <a:solidFill>
                <a:srgbClr val="91C5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●"/>
            </a:pPr>
            <a:r>
              <a:rPr lang="no-NO" sz="3600">
                <a:solidFill>
                  <a:srgbClr val="91C5AF"/>
                </a:solidFill>
              </a:rPr>
              <a:t>flexibility of technology appears to be under-exploited!</a:t>
            </a:r>
            <a:endParaRPr sz="3600">
              <a:solidFill>
                <a:srgbClr val="91C5A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2357175" y="8316663"/>
            <a:ext cx="191916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no-NO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Automation</a:t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84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●"/>
            </a:pPr>
            <a:r>
              <a:rPr b="0" i="0" lang="no-NO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AI’s and LLM’s are excellent for content production</a:t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84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Char char="●"/>
            </a:pPr>
            <a:r>
              <a:rPr b="0" i="0" lang="no-NO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if they could tell stories by remote controlling our lean-forward interfaces?</a:t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Example Application</a:t>
            </a:r>
            <a:endParaRPr/>
          </a:p>
        </p:txBody>
      </p:sp>
      <p:sp>
        <p:nvSpPr>
          <p:cNvPr id="341" name="Google Shape;341;p46"/>
          <p:cNvSpPr txBox="1"/>
          <p:nvPr>
            <p:ph idx="1" type="body"/>
          </p:nvPr>
        </p:nvSpPr>
        <p:spPr>
          <a:xfrm>
            <a:off x="979601" y="3194050"/>
            <a:ext cx="9690300" cy="8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Parallell</a:t>
            </a:r>
            <a:r>
              <a:rPr lang="no-NO"/>
              <a:t> presentations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Video/Audio + Interactive UI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Visual Radio/Podcast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HOST: 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play with interactive tool while recording audio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VIEWER: 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tap into interactive visuals while listening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/>
              <a:t>pivot official narrative vs private exploration</a:t>
            </a:r>
            <a:endParaRPr/>
          </a:p>
        </p:txBody>
      </p:sp>
      <p:sp>
        <p:nvSpPr>
          <p:cNvPr id="342" name="Google Shape;342;p46"/>
          <p:cNvSpPr txBox="1"/>
          <p:nvPr>
            <p:ph idx="12" type="sldNum"/>
          </p:nvPr>
        </p:nvSpPr>
        <p:spPr>
          <a:xfrm>
            <a:off x="17220079" y="12712701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250" y="2884199"/>
            <a:ext cx="12746375" cy="63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>
            <p:ph type="title"/>
          </p:nvPr>
        </p:nvSpPr>
        <p:spPr>
          <a:xfrm>
            <a:off x="1676291" y="730251"/>
            <a:ext cx="210297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Challenges…</a:t>
            </a:r>
            <a:endParaRPr/>
          </a:p>
        </p:txBody>
      </p:sp>
      <p:sp>
        <p:nvSpPr>
          <p:cNvPr id="350" name="Google Shape;350;p47"/>
          <p:cNvSpPr txBox="1"/>
          <p:nvPr>
            <p:ph idx="1" type="body"/>
          </p:nvPr>
        </p:nvSpPr>
        <p:spPr>
          <a:xfrm>
            <a:off x="1676300" y="3651250"/>
            <a:ext cx="21029700" cy="80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share control over Internet in-real time?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latency, bandwidth, …</a:t>
            </a:r>
            <a:endParaRPr sz="3600">
              <a:solidFill>
                <a:srgbClr val="91C5A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support support dynamic control signals?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transitions, animations, pointer-driven control, …</a:t>
            </a:r>
            <a:endParaRPr sz="3600">
              <a:solidFill>
                <a:srgbClr val="91C5A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•"/>
            </a:pPr>
            <a:r>
              <a:rPr lang="no-NO"/>
              <a:t>support timeline consistency?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playback with a media timeline?</a:t>
            </a:r>
            <a:endParaRPr sz="3600">
              <a:solidFill>
                <a:srgbClr val="91C5AF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5AF"/>
              </a:buClr>
              <a:buSzPts val="3600"/>
              <a:buChar char="•"/>
            </a:pPr>
            <a:r>
              <a:rPr lang="no-NO" sz="3600">
                <a:solidFill>
                  <a:srgbClr val="91C5AF"/>
                </a:solidFill>
              </a:rPr>
              <a:t>live, time-shifted or on-demand?</a:t>
            </a:r>
            <a:endParaRPr sz="3600">
              <a:solidFill>
                <a:srgbClr val="91C5A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dia Futures Theme Dark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 Futures Theme Light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