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1" r:id="rId5"/>
  </p:sldMasterIdLst>
  <p:notesMasterIdLst>
    <p:notesMasterId r:id="rId21"/>
  </p:notesMasterIdLst>
  <p:sldIdLst>
    <p:sldId id="342" r:id="rId6"/>
    <p:sldId id="320" r:id="rId7"/>
    <p:sldId id="336" r:id="rId8"/>
    <p:sldId id="333" r:id="rId9"/>
    <p:sldId id="321" r:id="rId10"/>
    <p:sldId id="331" r:id="rId11"/>
    <p:sldId id="337" r:id="rId12"/>
    <p:sldId id="323" r:id="rId13"/>
    <p:sldId id="326" r:id="rId14"/>
    <p:sldId id="324" r:id="rId15"/>
    <p:sldId id="332" r:id="rId16"/>
    <p:sldId id="325" r:id="rId17"/>
    <p:sldId id="339" r:id="rId18"/>
    <p:sldId id="338" r:id="rId19"/>
    <p:sldId id="312" r:id="rId20"/>
  </p:sldIdLst>
  <p:sldSz cx="12192000" cy="6858000"/>
  <p:notesSz cx="6858000" cy="9144000"/>
  <p:defaultTextStyle>
    <a:defPPr>
      <a:defRPr lang="en-US"/>
    </a:defPPr>
    <a:lvl1pPr marL="0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566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132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697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263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2829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395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99960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8526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ne Ervik" initials="RE" lastIdx="8" clrIdx="0">
    <p:extLst>
      <p:ext uri="{19B8F6BF-5375-455C-9EA6-DF929625EA0E}">
        <p15:presenceInfo xmlns:p15="http://schemas.microsoft.com/office/powerpoint/2012/main" userId="S::ruer@norceresearch.no::388734ca-b16c-4b35-bcc9-9010bf4ff3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DB2"/>
    <a:srgbClr val="3408AC"/>
    <a:srgbClr val="007075"/>
    <a:srgbClr val="3207AA"/>
    <a:srgbClr val="030354"/>
    <a:srgbClr val="3842E2"/>
    <a:srgbClr val="C7FFE0"/>
    <a:srgbClr val="64F0DE"/>
    <a:srgbClr val="E2FFFC"/>
    <a:srgbClr val="B9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ED3891-81DD-4EEA-BFC7-F5D440CDE6BE}" v="7" dt="2021-03-18T10:41:49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d Skogedal Linden" userId="75e1ca8e-b555-4f8c-b883-ab41efcefe1f" providerId="ADAL" clId="{59ED3891-81DD-4EEA-BFC7-F5D440CDE6BE}"/>
    <pc:docChg chg="delSld modSld">
      <pc:chgData name="Tord Skogedal Linden" userId="75e1ca8e-b555-4f8c-b883-ab41efcefe1f" providerId="ADAL" clId="{59ED3891-81DD-4EEA-BFC7-F5D440CDE6BE}" dt="2021-03-18T14:19:33.477" v="5" actId="20577"/>
      <pc:docMkLst>
        <pc:docMk/>
      </pc:docMkLst>
      <pc:sldChg chg="modSp mod">
        <pc:chgData name="Tord Skogedal Linden" userId="75e1ca8e-b555-4f8c-b883-ab41efcefe1f" providerId="ADAL" clId="{59ED3891-81DD-4EEA-BFC7-F5D440CDE6BE}" dt="2021-03-18T14:19:33.477" v="5" actId="20577"/>
        <pc:sldMkLst>
          <pc:docMk/>
          <pc:sldMk cId="2149300111" sldId="331"/>
        </pc:sldMkLst>
        <pc:spChg chg="mod">
          <ac:chgData name="Tord Skogedal Linden" userId="75e1ca8e-b555-4f8c-b883-ab41efcefe1f" providerId="ADAL" clId="{59ED3891-81DD-4EEA-BFC7-F5D440CDE6BE}" dt="2021-03-18T14:19:33.477" v="5" actId="20577"/>
          <ac:spMkLst>
            <pc:docMk/>
            <pc:sldMk cId="2149300111" sldId="331"/>
            <ac:spMk id="3" creationId="{2A884869-6B39-48AB-9301-0BF73660E7EF}"/>
          </ac:spMkLst>
        </pc:spChg>
      </pc:sldChg>
      <pc:sldChg chg="del">
        <pc:chgData name="Tord Skogedal Linden" userId="75e1ca8e-b555-4f8c-b883-ab41efcefe1f" providerId="ADAL" clId="{59ED3891-81DD-4EEA-BFC7-F5D440CDE6BE}" dt="2021-03-18T10:42:14.903" v="4" actId="2696"/>
        <pc:sldMkLst>
          <pc:docMk/>
          <pc:sldMk cId="3727204159" sldId="34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D9F43-64A9-4A62-B430-F148DD714787}" type="datetimeFigureOut">
              <a:rPr lang="nb-NO" smtClean="0"/>
              <a:t>18.03.2021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075F2-2622-4E86-8C25-29A6D05C35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03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C075F2-2622-4E86-8C25-29A6D05C357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285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2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med små formasjoner">
    <p:bg>
      <p:bgPr>
        <a:solidFill>
          <a:srgbClr val="3408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2225" y="1093332"/>
            <a:ext cx="6956349" cy="2387600"/>
          </a:xfrm>
        </p:spPr>
        <p:txBody>
          <a:bodyPr anchor="b"/>
          <a:lstStyle>
            <a:lvl1pPr algn="l">
              <a:defRPr sz="4401">
                <a:solidFill>
                  <a:schemeClr val="bg1"/>
                </a:solidFill>
              </a:defRPr>
            </a:lvl1pPr>
          </a:lstStyle>
          <a:p>
            <a:r>
              <a:rPr lang="nb-NO"/>
              <a:t>Presentasjonstittel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37709" y="3732682"/>
            <a:ext cx="5964895" cy="1655762"/>
          </a:xfrm>
        </p:spPr>
        <p:txBody>
          <a:bodyPr/>
          <a:lstStyle>
            <a:lvl1pPr marL="0" indent="0" algn="l">
              <a:buNone/>
              <a:defRPr sz="2501">
                <a:solidFill>
                  <a:srgbClr val="1CADB2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Undertittel</a:t>
            </a:r>
            <a:endParaRPr lang="en-US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D22D0D4-5E57-4588-90FF-1A42A3AAB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cap="all" spc="130" baseline="0"/>
            </a:lvl1pPr>
          </a:lstStyle>
          <a:p>
            <a:fld id="{13665DBF-9772-4AF9-82E6-46D135327CB2}" type="datetime4">
              <a:rPr lang="nb-NO" smtClean="0"/>
              <a:pPr/>
              <a:t>18. mars 2021</a:t>
            </a:fld>
            <a:endParaRPr lang="nb-N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E85063-A3E6-4EDA-BFD7-73AEE09B79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4" r="53073"/>
          <a:stretch/>
        </p:blipFill>
        <p:spPr>
          <a:xfrm>
            <a:off x="11139775" y="2136694"/>
            <a:ext cx="1052223" cy="21686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3A4794-035E-4256-B365-D0C3BC576D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2"/>
          <a:stretch/>
        </p:blipFill>
        <p:spPr>
          <a:xfrm>
            <a:off x="9954327" y="3480932"/>
            <a:ext cx="1355269" cy="14127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7EBE4F-9446-4790-AF58-CA437F1F3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2" b="50000"/>
          <a:stretch/>
        </p:blipFill>
        <p:spPr>
          <a:xfrm>
            <a:off x="7892639" y="6015812"/>
            <a:ext cx="1629846" cy="8495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D456F3-B856-4A31-B268-184752493D3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434" y="564951"/>
            <a:ext cx="1560391" cy="44696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38EE3C9-070F-4ECB-828F-772F6ADC17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2"/>
          <a:stretch/>
        </p:blipFill>
        <p:spPr>
          <a:xfrm>
            <a:off x="10707788" y="4893729"/>
            <a:ext cx="1355269" cy="14127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A610DFC-359A-4993-9CD4-546DE0EB85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2"/>
          <a:stretch/>
        </p:blipFill>
        <p:spPr>
          <a:xfrm>
            <a:off x="9788467" y="5678093"/>
            <a:ext cx="893406" cy="93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76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innhold og stående bilde ka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535" y="540265"/>
            <a:ext cx="5171231" cy="879577"/>
          </a:xfrm>
        </p:spPr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535" y="1952399"/>
            <a:ext cx="5171231" cy="3962389"/>
          </a:xfrm>
        </p:spPr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66591B1-68F6-4923-9883-FCA8A803A2FB}"/>
              </a:ext>
            </a:extLst>
          </p:cNvPr>
          <p:cNvSpPr/>
          <p:nvPr userDrawn="1"/>
        </p:nvSpPr>
        <p:spPr>
          <a:xfrm>
            <a:off x="7121818" y="838297"/>
            <a:ext cx="4157251" cy="5189820"/>
          </a:xfrm>
          <a:prstGeom prst="rect">
            <a:avLst/>
          </a:prstGeom>
          <a:solidFill>
            <a:srgbClr val="64F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B1F0BDAA-41BA-4525-B867-6E2F0ED8F2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4168" y="727317"/>
            <a:ext cx="4157251" cy="518982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12618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innhold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535" y="540265"/>
            <a:ext cx="3870318" cy="879577"/>
          </a:xfrm>
        </p:spPr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535" y="1952399"/>
            <a:ext cx="3870318" cy="3962389"/>
          </a:xfrm>
        </p:spPr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0BDAA54-4E48-41E3-9CF3-34BC873B9687}"/>
              </a:ext>
            </a:extLst>
          </p:cNvPr>
          <p:cNvSpPr/>
          <p:nvPr userDrawn="1"/>
        </p:nvSpPr>
        <p:spPr>
          <a:xfrm>
            <a:off x="5333504" y="0"/>
            <a:ext cx="6858496" cy="6858000"/>
          </a:xfrm>
          <a:prstGeom prst="rect">
            <a:avLst/>
          </a:prstGeom>
          <a:solidFill>
            <a:srgbClr val="E2F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8" name="Plassholder for diagram 7">
            <a:extLst>
              <a:ext uri="{FF2B5EF4-FFF2-40B4-BE49-F238E27FC236}">
                <a16:creationId xmlns:a16="http://schemas.microsoft.com/office/drawing/2014/main" id="{AB8FEA4C-4F85-4444-9512-8A1D27491CC9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2" y="540607"/>
            <a:ext cx="5320405" cy="5374309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</p:spTree>
    <p:extLst>
      <p:ext uri="{BB962C8B-B14F-4D97-AF65-F5344CB8AC3E}">
        <p14:creationId xmlns:p14="http://schemas.microsoft.com/office/powerpoint/2010/main" val="32462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535" y="540265"/>
            <a:ext cx="3870318" cy="879577"/>
          </a:xfrm>
        </p:spPr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535" y="1952399"/>
            <a:ext cx="3870318" cy="3962389"/>
          </a:xfrm>
        </p:spPr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/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D43551AD-401B-45C0-B760-897789E381A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33504" y="0"/>
            <a:ext cx="6858496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91440" tIns="45720" rIns="91440" bIns="45720"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03C39E7-8484-44A6-8917-006E61D6FC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24116" y="576431"/>
            <a:ext cx="1533217" cy="4267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5954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tning m/ kontaktinformaj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tekst 10">
            <a:extLst>
              <a:ext uri="{FF2B5EF4-FFF2-40B4-BE49-F238E27FC236}">
                <a16:creationId xmlns:a16="http://schemas.microsoft.com/office/drawing/2014/main" id="{8BAB11D8-3887-454C-B2E6-8ED13149E3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90857" y="5135924"/>
            <a:ext cx="5951812" cy="384765"/>
          </a:xfrm>
          <a:prstGeom prst="rect">
            <a:avLst/>
          </a:prstGeom>
        </p:spPr>
        <p:txBody>
          <a:bodyPr lIns="0" tIns="0" rIns="0" bIns="0"/>
          <a:lstStyle>
            <a:lvl1pPr marL="9002" indent="0">
              <a:buNone/>
              <a:defRPr sz="2501">
                <a:solidFill>
                  <a:srgbClr val="64F0DE"/>
                </a:solidFill>
                <a:latin typeface="+mj-lt"/>
              </a:defRPr>
            </a:lvl1pPr>
          </a:lstStyle>
          <a:p>
            <a:pPr lvl="0"/>
            <a:r>
              <a:rPr lang="nb-NO"/>
              <a:t>Web</a:t>
            </a:r>
          </a:p>
        </p:txBody>
      </p:sp>
      <p:sp>
        <p:nvSpPr>
          <p:cNvPr id="13" name="Plassholder for tekst 10">
            <a:extLst>
              <a:ext uri="{FF2B5EF4-FFF2-40B4-BE49-F238E27FC236}">
                <a16:creationId xmlns:a16="http://schemas.microsoft.com/office/drawing/2014/main" id="{76EAC3C8-5321-4FBD-85D5-9E9DA6D0E9C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90857" y="5612229"/>
            <a:ext cx="5951812" cy="384765"/>
          </a:xfrm>
          <a:prstGeom prst="rect">
            <a:avLst/>
          </a:prstGeom>
        </p:spPr>
        <p:txBody>
          <a:bodyPr lIns="0" tIns="0" rIns="0" bIns="0"/>
          <a:lstStyle>
            <a:lvl1pPr marL="9002" indent="0">
              <a:buNone/>
              <a:defRPr sz="2501">
                <a:solidFill>
                  <a:srgbClr val="64F0DE"/>
                </a:solidFill>
                <a:latin typeface="+mj-lt"/>
              </a:defRPr>
            </a:lvl1pPr>
          </a:lstStyle>
          <a:p>
            <a:pPr lvl="0"/>
            <a:r>
              <a:rPr lang="nb-NO"/>
              <a:t>@Handle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225" y="1093332"/>
            <a:ext cx="6956349" cy="2387600"/>
          </a:xfrm>
        </p:spPr>
        <p:txBody>
          <a:bodyPr anchor="b"/>
          <a:lstStyle>
            <a:lvl1pPr algn="l">
              <a:defRPr sz="440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37709" y="4118490"/>
            <a:ext cx="5964895" cy="384765"/>
          </a:xfrm>
        </p:spPr>
        <p:txBody>
          <a:bodyPr>
            <a:spAutoFit/>
          </a:bodyPr>
          <a:lstStyle>
            <a:lvl1pPr marL="0" indent="0" algn="l">
              <a:buNone/>
              <a:defRPr sz="2501" b="1" cap="all" spc="220" baseline="0">
                <a:solidFill>
                  <a:srgbClr val="3FEFDD"/>
                </a:solidFill>
                <a:latin typeface="+mn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 noProof="0"/>
              <a:t>Navn</a:t>
            </a:r>
            <a:r>
              <a:rPr lang="en-US"/>
              <a:t> </a:t>
            </a:r>
            <a:r>
              <a:rPr lang="nb-NO" noProof="0"/>
              <a:t>etternavn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C5675A5-5C14-489D-9B37-0A1AB1A29F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58"/>
          <a:stretch/>
        </p:blipFill>
        <p:spPr>
          <a:xfrm>
            <a:off x="7509654" y="1981200"/>
            <a:ext cx="4682347" cy="4876800"/>
          </a:xfrm>
          <a:prstGeom prst="rect">
            <a:avLst/>
          </a:prstGeom>
        </p:spPr>
      </p:pic>
      <p:pic>
        <p:nvPicPr>
          <p:cNvPr id="5" name="Bilde 4" descr="Et bilde som inneholder vindu&#10;&#10;Beskrivelse som er generert med høy visshet">
            <a:extLst>
              <a:ext uri="{FF2B5EF4-FFF2-40B4-BE49-F238E27FC236}">
                <a16:creationId xmlns:a16="http://schemas.microsoft.com/office/drawing/2014/main" id="{A7C137EE-2FE0-4B7C-8973-2BF93BD39C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" y="4699068"/>
            <a:ext cx="332276" cy="1310794"/>
          </a:xfrm>
          <a:prstGeom prst="rect">
            <a:avLst/>
          </a:prstGeom>
        </p:spPr>
      </p:pic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0719F7F7-ABD3-43F0-8561-6093104CD98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90857" y="4663429"/>
            <a:ext cx="5951812" cy="384765"/>
          </a:xfrm>
          <a:prstGeom prst="rect">
            <a:avLst/>
          </a:prstGeom>
        </p:spPr>
        <p:txBody>
          <a:bodyPr lIns="0" tIns="0" rIns="0" bIns="0"/>
          <a:lstStyle>
            <a:lvl1pPr marL="9002" indent="0">
              <a:buNone/>
              <a:defRPr sz="2501">
                <a:solidFill>
                  <a:srgbClr val="64F0DE"/>
                </a:solidFill>
                <a:latin typeface="+mj-lt"/>
              </a:defRPr>
            </a:lvl1pPr>
          </a:lstStyle>
          <a:p>
            <a:pPr lvl="0"/>
            <a:r>
              <a:rPr lang="nb-NO"/>
              <a:t>E-post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1E9CB5-F4E1-4922-8EF5-BCE2EFB77A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711" y="568929"/>
            <a:ext cx="1556733" cy="44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rt mø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F7DA1C4E-E377-4199-ADEE-16A7F1A2DA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892" y="256664"/>
            <a:ext cx="4448023" cy="6034355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9F0AB618-FC6D-4AB1-8E49-8E5F03050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535" y="540265"/>
            <a:ext cx="3896868" cy="87957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2464FF0-E32B-40F1-BAE6-E569A59E16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20"/>
          <a:stretch/>
        </p:blipFill>
        <p:spPr>
          <a:xfrm>
            <a:off x="7509654" y="2035350"/>
            <a:ext cx="4682347" cy="4822649"/>
          </a:xfrm>
          <a:prstGeom prst="rect">
            <a:avLst/>
          </a:prstGeom>
        </p:spPr>
      </p:pic>
      <p:sp>
        <p:nvSpPr>
          <p:cNvPr id="5" name="Ellipse 5">
            <a:extLst>
              <a:ext uri="{FF2B5EF4-FFF2-40B4-BE49-F238E27FC236}">
                <a16:creationId xmlns:a16="http://schemas.microsoft.com/office/drawing/2014/main" id="{F657C670-8252-48E6-888F-7D00AE50ADDF}"/>
              </a:ext>
            </a:extLst>
          </p:cNvPr>
          <p:cNvSpPr/>
          <p:nvPr userDrawn="1"/>
        </p:nvSpPr>
        <p:spPr>
          <a:xfrm flipV="1">
            <a:off x="6430103" y="1057403"/>
            <a:ext cx="105880" cy="107412"/>
          </a:xfrm>
          <a:prstGeom prst="ellipse">
            <a:avLst/>
          </a:prstGeom>
          <a:solidFill>
            <a:srgbClr val="C7F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llipse 6">
            <a:extLst>
              <a:ext uri="{FF2B5EF4-FFF2-40B4-BE49-F238E27FC236}">
                <a16:creationId xmlns:a16="http://schemas.microsoft.com/office/drawing/2014/main" id="{7C38B66C-7294-408C-8DE0-FA5A124738CA}"/>
              </a:ext>
            </a:extLst>
          </p:cNvPr>
          <p:cNvSpPr/>
          <p:nvPr userDrawn="1"/>
        </p:nvSpPr>
        <p:spPr>
          <a:xfrm>
            <a:off x="7085965" y="809629"/>
            <a:ext cx="104425" cy="103596"/>
          </a:xfrm>
          <a:prstGeom prst="ellipse">
            <a:avLst/>
          </a:prstGeom>
          <a:solidFill>
            <a:srgbClr val="C7F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B0516D0-2E35-4E5F-9657-23575D44F870}"/>
              </a:ext>
            </a:extLst>
          </p:cNvPr>
          <p:cNvSpPr/>
          <p:nvPr userDrawn="1"/>
        </p:nvSpPr>
        <p:spPr>
          <a:xfrm>
            <a:off x="3954406" y="5218854"/>
            <a:ext cx="104425" cy="103596"/>
          </a:xfrm>
          <a:prstGeom prst="ellipse">
            <a:avLst/>
          </a:prstGeom>
          <a:solidFill>
            <a:srgbClr val="C7F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4F1380D-0B98-4A38-A8C3-6C6B499B8193}"/>
              </a:ext>
            </a:extLst>
          </p:cNvPr>
          <p:cNvSpPr/>
          <p:nvPr userDrawn="1"/>
        </p:nvSpPr>
        <p:spPr>
          <a:xfrm>
            <a:off x="3940184" y="5585874"/>
            <a:ext cx="104425" cy="103596"/>
          </a:xfrm>
          <a:prstGeom prst="ellipse">
            <a:avLst/>
          </a:prstGeom>
          <a:solidFill>
            <a:srgbClr val="C7F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F39CD74-42DE-4883-95E5-E47398F7357D}"/>
              </a:ext>
            </a:extLst>
          </p:cNvPr>
          <p:cNvSpPr/>
          <p:nvPr userDrawn="1"/>
        </p:nvSpPr>
        <p:spPr>
          <a:xfrm>
            <a:off x="4005415" y="5818139"/>
            <a:ext cx="104425" cy="103596"/>
          </a:xfrm>
          <a:prstGeom prst="ellipse">
            <a:avLst/>
          </a:prstGeom>
          <a:solidFill>
            <a:srgbClr val="C7F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A933BFFF-2650-4AEC-AF51-C4052973A0D3}"/>
              </a:ext>
            </a:extLst>
          </p:cNvPr>
          <p:cNvSpPr/>
          <p:nvPr userDrawn="1"/>
        </p:nvSpPr>
        <p:spPr>
          <a:xfrm>
            <a:off x="4511149" y="6186807"/>
            <a:ext cx="104425" cy="103596"/>
          </a:xfrm>
          <a:prstGeom prst="ellipse">
            <a:avLst/>
          </a:prstGeom>
          <a:solidFill>
            <a:srgbClr val="C7F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AEE299E8-7860-4A84-AA09-35A56960523C}"/>
              </a:ext>
            </a:extLst>
          </p:cNvPr>
          <p:cNvSpPr/>
          <p:nvPr userDrawn="1"/>
        </p:nvSpPr>
        <p:spPr>
          <a:xfrm>
            <a:off x="4717548" y="6076860"/>
            <a:ext cx="104425" cy="103596"/>
          </a:xfrm>
          <a:prstGeom prst="ellipse">
            <a:avLst/>
          </a:prstGeom>
          <a:solidFill>
            <a:srgbClr val="C7F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01478952-C033-472C-B9EF-597CB319D18E}"/>
              </a:ext>
            </a:extLst>
          </p:cNvPr>
          <p:cNvSpPr/>
          <p:nvPr userDrawn="1"/>
        </p:nvSpPr>
        <p:spPr>
          <a:xfrm>
            <a:off x="5144635" y="5436220"/>
            <a:ext cx="104425" cy="103596"/>
          </a:xfrm>
          <a:prstGeom prst="ellipse">
            <a:avLst/>
          </a:prstGeom>
          <a:solidFill>
            <a:srgbClr val="C7F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8DB7F429-3F11-4D93-9C3F-E4B6C1D0BACA}"/>
              </a:ext>
            </a:extLst>
          </p:cNvPr>
          <p:cNvSpPr txBox="1"/>
          <p:nvPr userDrawn="1"/>
        </p:nvSpPr>
        <p:spPr>
          <a:xfrm>
            <a:off x="5298666" y="1008215"/>
            <a:ext cx="1160192" cy="29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325" b="0" i="0" u="none" strike="noStrike" kern="1200" cap="all" spc="8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Tromsø</a:t>
            </a:r>
          </a:p>
        </p:txBody>
      </p:sp>
      <p:sp>
        <p:nvSpPr>
          <p:cNvPr id="15" name="TekstSylinder 15">
            <a:extLst>
              <a:ext uri="{FF2B5EF4-FFF2-40B4-BE49-F238E27FC236}">
                <a16:creationId xmlns:a16="http://schemas.microsoft.com/office/drawing/2014/main" id="{973D59A1-AE23-4929-8809-7023352603C6}"/>
              </a:ext>
            </a:extLst>
          </p:cNvPr>
          <p:cNvSpPr txBox="1"/>
          <p:nvPr userDrawn="1"/>
        </p:nvSpPr>
        <p:spPr>
          <a:xfrm>
            <a:off x="2817191" y="5115678"/>
            <a:ext cx="1166631" cy="29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325" b="0" i="0" u="none" strike="noStrike" kern="1200" cap="all" spc="8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Bergen</a:t>
            </a:r>
          </a:p>
        </p:txBody>
      </p:sp>
      <p:sp>
        <p:nvSpPr>
          <p:cNvPr id="16" name="TekstSylinder 16">
            <a:extLst>
              <a:ext uri="{FF2B5EF4-FFF2-40B4-BE49-F238E27FC236}">
                <a16:creationId xmlns:a16="http://schemas.microsoft.com/office/drawing/2014/main" id="{F9F10AF8-5B71-47BD-B4D1-571B05DEBC2B}"/>
              </a:ext>
            </a:extLst>
          </p:cNvPr>
          <p:cNvSpPr txBox="1"/>
          <p:nvPr userDrawn="1"/>
        </p:nvSpPr>
        <p:spPr>
          <a:xfrm>
            <a:off x="2047461" y="5488367"/>
            <a:ext cx="1926542" cy="29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325" b="0" i="0" u="none" strike="noStrike" kern="1200" cap="all" spc="8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Haugesund</a:t>
            </a:r>
          </a:p>
        </p:txBody>
      </p:sp>
      <p:sp>
        <p:nvSpPr>
          <p:cNvPr id="17" name="TekstSylinder 17">
            <a:extLst>
              <a:ext uri="{FF2B5EF4-FFF2-40B4-BE49-F238E27FC236}">
                <a16:creationId xmlns:a16="http://schemas.microsoft.com/office/drawing/2014/main" id="{C042180D-E8CE-4C06-93CC-99AA33EBFFC5}"/>
              </a:ext>
            </a:extLst>
          </p:cNvPr>
          <p:cNvSpPr txBox="1"/>
          <p:nvPr userDrawn="1"/>
        </p:nvSpPr>
        <p:spPr>
          <a:xfrm>
            <a:off x="2393583" y="5723757"/>
            <a:ext cx="1555774" cy="29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325" b="0" i="0" u="none" strike="noStrike" kern="1200" cap="all" spc="8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Stavanger</a:t>
            </a:r>
          </a:p>
        </p:txBody>
      </p:sp>
      <p:sp>
        <p:nvSpPr>
          <p:cNvPr id="18" name="TekstSylinder 18">
            <a:extLst>
              <a:ext uri="{FF2B5EF4-FFF2-40B4-BE49-F238E27FC236}">
                <a16:creationId xmlns:a16="http://schemas.microsoft.com/office/drawing/2014/main" id="{C4E6A28E-2BBC-45DD-B215-927FDF634B48}"/>
              </a:ext>
            </a:extLst>
          </p:cNvPr>
          <p:cNvSpPr txBox="1"/>
          <p:nvPr userDrawn="1"/>
        </p:nvSpPr>
        <p:spPr>
          <a:xfrm>
            <a:off x="2673626" y="6082161"/>
            <a:ext cx="1865592" cy="29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325" b="0" i="0" u="none" strike="noStrike" kern="1200" cap="all" spc="8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Kristiansand</a:t>
            </a:r>
          </a:p>
        </p:txBody>
      </p:sp>
      <p:sp>
        <p:nvSpPr>
          <p:cNvPr id="19" name="TekstSylinder 19">
            <a:extLst>
              <a:ext uri="{FF2B5EF4-FFF2-40B4-BE49-F238E27FC236}">
                <a16:creationId xmlns:a16="http://schemas.microsoft.com/office/drawing/2014/main" id="{885F575E-610A-4AFC-97B5-7AA6EFDB37C0}"/>
              </a:ext>
            </a:extLst>
          </p:cNvPr>
          <p:cNvSpPr txBox="1"/>
          <p:nvPr userDrawn="1"/>
        </p:nvSpPr>
        <p:spPr>
          <a:xfrm>
            <a:off x="4812295" y="5971436"/>
            <a:ext cx="1298189" cy="29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325" b="0" i="0" u="none" strike="noStrike" kern="1200" cap="all" spc="8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Grimstad</a:t>
            </a:r>
          </a:p>
        </p:txBody>
      </p:sp>
      <p:sp>
        <p:nvSpPr>
          <p:cNvPr id="20" name="TekstSylinder 20">
            <a:extLst>
              <a:ext uri="{FF2B5EF4-FFF2-40B4-BE49-F238E27FC236}">
                <a16:creationId xmlns:a16="http://schemas.microsoft.com/office/drawing/2014/main" id="{FA12B013-BEFE-41AD-A99A-88AEBBFB26D4}"/>
              </a:ext>
            </a:extLst>
          </p:cNvPr>
          <p:cNvSpPr txBox="1"/>
          <p:nvPr userDrawn="1"/>
        </p:nvSpPr>
        <p:spPr>
          <a:xfrm>
            <a:off x="5237794" y="5333187"/>
            <a:ext cx="1298189" cy="29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325" b="0" i="0" u="none" strike="noStrike" kern="1200" cap="all" spc="8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Oslo</a:t>
            </a:r>
          </a:p>
        </p:txBody>
      </p:sp>
      <p:sp>
        <p:nvSpPr>
          <p:cNvPr id="21" name="TekstSylinder 22">
            <a:extLst>
              <a:ext uri="{FF2B5EF4-FFF2-40B4-BE49-F238E27FC236}">
                <a16:creationId xmlns:a16="http://schemas.microsoft.com/office/drawing/2014/main" id="{FC2140B3-8C99-4A27-B956-5DA8A4FF825E}"/>
              </a:ext>
            </a:extLst>
          </p:cNvPr>
          <p:cNvSpPr txBox="1"/>
          <p:nvPr userDrawn="1"/>
        </p:nvSpPr>
        <p:spPr>
          <a:xfrm>
            <a:off x="6494160" y="1410511"/>
            <a:ext cx="1298189" cy="29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325" b="0" i="0" u="none" strike="noStrike" kern="1200" cap="all" spc="8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Bardu</a:t>
            </a:r>
          </a:p>
        </p:txBody>
      </p:sp>
      <p:sp>
        <p:nvSpPr>
          <p:cNvPr id="22" name="TekstSylinder 23">
            <a:extLst>
              <a:ext uri="{FF2B5EF4-FFF2-40B4-BE49-F238E27FC236}">
                <a16:creationId xmlns:a16="http://schemas.microsoft.com/office/drawing/2014/main" id="{C301E502-4BE6-4049-AA44-9768217750B1}"/>
              </a:ext>
            </a:extLst>
          </p:cNvPr>
          <p:cNvSpPr txBox="1"/>
          <p:nvPr userDrawn="1"/>
        </p:nvSpPr>
        <p:spPr>
          <a:xfrm>
            <a:off x="7151879" y="765108"/>
            <a:ext cx="1298189" cy="29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325" b="0" i="0" u="none" strike="noStrike" kern="1200" cap="all" spc="8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Alta</a:t>
            </a:r>
          </a:p>
        </p:txBody>
      </p:sp>
      <p:sp>
        <p:nvSpPr>
          <p:cNvPr id="23" name="Ellipse 24">
            <a:extLst>
              <a:ext uri="{FF2B5EF4-FFF2-40B4-BE49-F238E27FC236}">
                <a16:creationId xmlns:a16="http://schemas.microsoft.com/office/drawing/2014/main" id="{33694753-D5F8-4DD8-BCB2-E36B8619CCCE}"/>
              </a:ext>
            </a:extLst>
          </p:cNvPr>
          <p:cNvSpPr/>
          <p:nvPr userDrawn="1"/>
        </p:nvSpPr>
        <p:spPr>
          <a:xfrm>
            <a:off x="6325678" y="1493420"/>
            <a:ext cx="104425" cy="103596"/>
          </a:xfrm>
          <a:prstGeom prst="ellipse">
            <a:avLst/>
          </a:prstGeom>
          <a:solidFill>
            <a:srgbClr val="C7F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kstSylinder 21">
            <a:extLst>
              <a:ext uri="{FF2B5EF4-FFF2-40B4-BE49-F238E27FC236}">
                <a16:creationId xmlns:a16="http://schemas.microsoft.com/office/drawing/2014/main" id="{233B53E9-1741-4EDD-9A79-9473C997EAF0}"/>
              </a:ext>
            </a:extLst>
          </p:cNvPr>
          <p:cNvSpPr txBox="1"/>
          <p:nvPr userDrawn="1"/>
        </p:nvSpPr>
        <p:spPr>
          <a:xfrm>
            <a:off x="5960760" y="2035351"/>
            <a:ext cx="1298189" cy="29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325" b="0" i="0" u="none" strike="noStrike" kern="1200" cap="all" spc="8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BODØ</a:t>
            </a:r>
          </a:p>
        </p:txBody>
      </p:sp>
      <p:sp>
        <p:nvSpPr>
          <p:cNvPr id="25" name="Ellipse 25">
            <a:extLst>
              <a:ext uri="{FF2B5EF4-FFF2-40B4-BE49-F238E27FC236}">
                <a16:creationId xmlns:a16="http://schemas.microsoft.com/office/drawing/2014/main" id="{2DF87E8B-3D6B-47CA-BFF8-952EC9936F7F}"/>
              </a:ext>
            </a:extLst>
          </p:cNvPr>
          <p:cNvSpPr/>
          <p:nvPr userDrawn="1"/>
        </p:nvSpPr>
        <p:spPr>
          <a:xfrm>
            <a:off x="5813268" y="2131670"/>
            <a:ext cx="104425" cy="103596"/>
          </a:xfrm>
          <a:prstGeom prst="ellipse">
            <a:avLst/>
          </a:prstGeom>
          <a:solidFill>
            <a:srgbClr val="C7F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03B5CCD-FCF4-4D56-ABA3-E85E5CCDC69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711" y="568929"/>
            <a:ext cx="1556733" cy="44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74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, uten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883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telskille mørk">
    <p:bg>
      <p:bgPr>
        <a:solidFill>
          <a:srgbClr val="0303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2225" y="1093332"/>
            <a:ext cx="6956349" cy="2387600"/>
          </a:xfrm>
        </p:spPr>
        <p:txBody>
          <a:bodyPr anchor="b"/>
          <a:lstStyle>
            <a:lvl1pPr algn="l">
              <a:defRPr sz="4401">
                <a:solidFill>
                  <a:schemeClr val="bg1"/>
                </a:solidFill>
              </a:defRPr>
            </a:lvl1pPr>
          </a:lstStyle>
          <a:p>
            <a:r>
              <a:rPr lang="nb-NO"/>
              <a:t>Mellomsidetittel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37709" y="3732682"/>
            <a:ext cx="5964895" cy="1655762"/>
          </a:xfrm>
        </p:spPr>
        <p:txBody>
          <a:bodyPr/>
          <a:lstStyle>
            <a:lvl1pPr marL="0" indent="0" algn="l">
              <a:buNone/>
              <a:defRPr sz="2501">
                <a:solidFill>
                  <a:srgbClr val="1CADB2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Undertittel</a:t>
            </a:r>
            <a:endParaRPr lang="en-US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C9EB822-E864-4129-8632-8D9ED507EA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57"/>
          <a:stretch/>
        </p:blipFill>
        <p:spPr>
          <a:xfrm>
            <a:off x="7509654" y="1974850"/>
            <a:ext cx="4682347" cy="4883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2E0BA5-3C2E-42E3-A144-E511E0D3B6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711" y="568929"/>
            <a:ext cx="1556733" cy="44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3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telskille lys">
    <p:bg>
      <p:bgPr>
        <a:solidFill>
          <a:srgbClr val="1CAD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2225" y="1093332"/>
            <a:ext cx="6956349" cy="2387600"/>
          </a:xfrm>
        </p:spPr>
        <p:txBody>
          <a:bodyPr anchor="b"/>
          <a:lstStyle>
            <a:lvl1pPr algn="l">
              <a:defRPr sz="4401">
                <a:solidFill>
                  <a:srgbClr val="3207AA"/>
                </a:solidFill>
              </a:defRPr>
            </a:lvl1pPr>
          </a:lstStyle>
          <a:p>
            <a:r>
              <a:rPr lang="nb-NO"/>
              <a:t>Mellomsidetittel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37709" y="3732682"/>
            <a:ext cx="5964895" cy="1655762"/>
          </a:xfrm>
        </p:spPr>
        <p:txBody>
          <a:bodyPr/>
          <a:lstStyle>
            <a:lvl1pPr marL="0" indent="0" algn="l">
              <a:buNone/>
              <a:defRPr sz="2501">
                <a:solidFill>
                  <a:srgbClr val="FF5959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Undertittel</a:t>
            </a:r>
            <a:endParaRPr lang="en-US"/>
          </a:p>
        </p:txBody>
      </p:sp>
      <p:pic>
        <p:nvPicPr>
          <p:cNvPr id="9" name="Bilde 8" descr="Et bilde som inneholder utendørs, himmel, lys, trafikk&#10;&#10;Beskrivelse som er generert med høy visshet">
            <a:extLst>
              <a:ext uri="{FF2B5EF4-FFF2-40B4-BE49-F238E27FC236}">
                <a16:creationId xmlns:a16="http://schemas.microsoft.com/office/drawing/2014/main" id="{0F1C039F-7078-4D3C-B70A-D05B750673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654" y="2194012"/>
            <a:ext cx="4682347" cy="466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5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535" y="1952398"/>
            <a:ext cx="10116536" cy="3991890"/>
          </a:xfrm>
        </p:spPr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nummerert innhold med grafik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41535" y="1962377"/>
            <a:ext cx="10116536" cy="3981910"/>
          </a:xfrm>
        </p:spPr>
        <p:txBody>
          <a:bodyPr/>
          <a:lstStyle>
            <a:lvl1pPr marL="252050" indent="-288058">
              <a:buSzPct val="100000"/>
              <a:buFont typeface="+mj-lt"/>
              <a:buAutoNum type="arabicPeriod"/>
              <a:defRPr/>
            </a:lvl1pPr>
            <a:lvl2pPr marL="531106" indent="-252050">
              <a:buSzPct val="100000"/>
              <a:buFont typeface="+mj-lt"/>
              <a:buAutoNum type="arabicPeriod"/>
              <a:defRPr/>
            </a:lvl2pPr>
            <a:lvl3pPr marL="864173" indent="-288058">
              <a:buSzPct val="100000"/>
              <a:buFont typeface="+mj-lt"/>
              <a:buAutoNum type="arabicPeriod"/>
              <a:defRPr/>
            </a:lvl3pPr>
          </a:lstStyle>
          <a:p>
            <a:pPr lvl="0"/>
            <a:r>
              <a:rPr lang="nb-NO"/>
              <a:t>Nivå 1</a:t>
            </a:r>
          </a:p>
          <a:p>
            <a:pPr lvl="1"/>
            <a:r>
              <a:rPr lang="nb-NO"/>
              <a:t>Nivå 2</a:t>
            </a:r>
          </a:p>
          <a:p>
            <a:pPr lvl="2"/>
            <a:r>
              <a:rPr lang="nb-NO"/>
              <a:t>Nivå 3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3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47780" y="1824119"/>
            <a:ext cx="4872885" cy="338593"/>
          </a:xfrm>
        </p:spPr>
        <p:txBody>
          <a:bodyPr wrap="square" anchor="b">
            <a:spAutoFit/>
          </a:bodyPr>
          <a:lstStyle>
            <a:lvl1pPr marL="0" indent="0">
              <a:buNone/>
              <a:defRPr sz="2200" b="1" cap="all" spc="140" baseline="0">
                <a:solidFill>
                  <a:srgbClr val="3408AC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nb-NO"/>
              <a:t>Mellomtittel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7780" y="2414168"/>
            <a:ext cx="4872885" cy="3515370"/>
          </a:xfrm>
        </p:spPr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34122" y="1824119"/>
            <a:ext cx="4896883" cy="338593"/>
          </a:xfrm>
        </p:spPr>
        <p:txBody>
          <a:bodyPr wrap="square" anchor="b">
            <a:spAutoFit/>
          </a:bodyPr>
          <a:lstStyle>
            <a:lvl1pPr marL="0" indent="0">
              <a:buNone/>
              <a:defRPr sz="2200" b="1" cap="all" spc="140" baseline="0">
                <a:solidFill>
                  <a:srgbClr val="3408AC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nb-NO"/>
              <a:t>mellomtittel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4123" y="2414168"/>
            <a:ext cx="4872885" cy="3515370"/>
          </a:xfrm>
        </p:spPr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A8904C28-651F-4264-8734-EBE641E7F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60607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liggende bilde var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535" y="1952399"/>
            <a:ext cx="3870318" cy="3962389"/>
          </a:xfrm>
        </p:spPr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66591B1-68F6-4923-9883-FCA8A803A2FB}"/>
              </a:ext>
            </a:extLst>
          </p:cNvPr>
          <p:cNvSpPr/>
          <p:nvPr userDrawn="1"/>
        </p:nvSpPr>
        <p:spPr>
          <a:xfrm>
            <a:off x="5303735" y="1756613"/>
            <a:ext cx="5975334" cy="41519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B1F0BDAA-41BA-4525-B867-6E2F0ED8F2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86085" y="1644205"/>
            <a:ext cx="5975334" cy="41519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8918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liggende bilde ka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535" y="1952399"/>
            <a:ext cx="3870318" cy="3962389"/>
          </a:xfrm>
        </p:spPr>
        <p:txBody>
          <a:bodyPr/>
          <a:lstStyle>
            <a:lvl1pPr>
              <a:defRPr>
                <a:solidFill>
                  <a:srgbClr val="3408AC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66591B1-68F6-4923-9883-FCA8A803A2FB}"/>
              </a:ext>
            </a:extLst>
          </p:cNvPr>
          <p:cNvSpPr/>
          <p:nvPr userDrawn="1"/>
        </p:nvSpPr>
        <p:spPr>
          <a:xfrm>
            <a:off x="5303735" y="1756613"/>
            <a:ext cx="5975334" cy="4151952"/>
          </a:xfrm>
          <a:prstGeom prst="rect">
            <a:avLst/>
          </a:prstGeom>
          <a:solidFill>
            <a:srgbClr val="64F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B1F0BDAA-41BA-4525-B867-6E2F0ED8F2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86085" y="1644205"/>
            <a:ext cx="5975334" cy="41519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26685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innhold og stående bilde var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536" y="540265"/>
            <a:ext cx="5170919" cy="87957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536" y="1952399"/>
            <a:ext cx="5170919" cy="3962389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66591B1-68F6-4923-9883-FCA8A803A2FB}"/>
              </a:ext>
            </a:extLst>
          </p:cNvPr>
          <p:cNvSpPr/>
          <p:nvPr userDrawn="1"/>
        </p:nvSpPr>
        <p:spPr>
          <a:xfrm>
            <a:off x="7121818" y="838297"/>
            <a:ext cx="4157251" cy="51898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B1F0BDAA-41BA-4525-B867-6E2F0ED8F2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4168" y="727317"/>
            <a:ext cx="4157251" cy="518982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13647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1535" y="540265"/>
            <a:ext cx="7008139" cy="8795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noProof="0"/>
              <a:t>Uten grafisk element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535" y="1952398"/>
            <a:ext cx="7008139" cy="39918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noProof="0"/>
              <a:t>Nivå 1</a:t>
            </a:r>
          </a:p>
          <a:p>
            <a:pPr lvl="1"/>
            <a:r>
              <a:rPr lang="nb-NO" noProof="0"/>
              <a:t>Nivå 2</a:t>
            </a:r>
          </a:p>
          <a:p>
            <a:pPr lvl="2"/>
            <a:r>
              <a:rPr lang="nb-NO" noProof="0"/>
              <a:t>Niva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3967" y="5678093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64A75A68-07A7-4C4C-88FD-CE81732F3D5A}" type="datetime4">
              <a:rPr lang="nb-NO" noProof="0" smtClean="0"/>
              <a:t>18. mars 2021</a:t>
            </a:fld>
            <a:endParaRPr lang="nb-NO" noProof="0"/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48C4E5CC-54B7-458F-92F0-4BD24E03D6FB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749" y="566723"/>
            <a:ext cx="1560696" cy="44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8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3" r:id="rId2"/>
    <p:sldLayoutId id="2147483674" r:id="rId3"/>
    <p:sldLayoutId id="2147483662" r:id="rId4"/>
    <p:sldLayoutId id="2147483676" r:id="rId5"/>
    <p:sldLayoutId id="2147483665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8" r:id="rId13"/>
    <p:sldLayoutId id="2147483689" r:id="rId14"/>
  </p:sldLayoutIdLst>
  <p:hf sldNum="0" hdr="0" ftr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3601" kern="1200">
          <a:solidFill>
            <a:srgbClr val="3408AC"/>
          </a:solidFill>
          <a:latin typeface="+mj-lt"/>
          <a:ea typeface="+mj-ea"/>
          <a:cs typeface="+mj-cs"/>
        </a:defRPr>
      </a:lvl1pPr>
    </p:titleStyle>
    <p:bodyStyle>
      <a:lvl1pPr marL="279056" indent="-270054" algn="l" defTabSz="914446" rtl="0" eaLnBrk="1" latinLnBrk="0" hangingPunct="1">
        <a:lnSpc>
          <a:spcPct val="100000"/>
        </a:lnSpc>
        <a:spcBef>
          <a:spcPts val="1000"/>
        </a:spcBef>
        <a:buSzPct val="100000"/>
        <a:buFontTx/>
        <a:buBlip>
          <a:blip r:embed="rId17"/>
        </a:buBlip>
        <a:defRPr sz="2601" kern="1200">
          <a:solidFill>
            <a:srgbClr val="3207AA"/>
          </a:solidFill>
          <a:latin typeface="+mn-lt"/>
          <a:ea typeface="+mn-ea"/>
          <a:cs typeface="+mn-cs"/>
        </a:defRPr>
      </a:lvl1pPr>
      <a:lvl2pPr marL="540108" indent="-252050" algn="l" defTabSz="914446" rtl="0" eaLnBrk="1" latinLnBrk="0" hangingPunct="1">
        <a:lnSpc>
          <a:spcPct val="100000"/>
        </a:lnSpc>
        <a:spcBef>
          <a:spcPts val="1000"/>
        </a:spcBef>
        <a:buClr>
          <a:srgbClr val="1CADB2"/>
        </a:buClr>
        <a:buSzPct val="100000"/>
        <a:buFont typeface="Calibri" panose="020F0502020204030204" pitchFamily="34" charset="0"/>
        <a:buChar char="•"/>
        <a:defRPr sz="2250" kern="1200">
          <a:solidFill>
            <a:srgbClr val="1CADB2"/>
          </a:solidFill>
          <a:latin typeface="+mn-lt"/>
          <a:ea typeface="+mn-ea"/>
          <a:cs typeface="+mn-cs"/>
        </a:defRPr>
      </a:lvl2pPr>
      <a:lvl3pPr marL="837167" indent="-243049" algn="l" defTabSz="914446" rtl="0" eaLnBrk="1" latinLnBrk="0" hangingPunct="1">
        <a:lnSpc>
          <a:spcPct val="100000"/>
        </a:lnSpc>
        <a:spcBef>
          <a:spcPts val="1000"/>
        </a:spcBef>
        <a:buClr>
          <a:srgbClr val="3207AA"/>
        </a:buClr>
        <a:buSzPct val="100000"/>
        <a:buFont typeface="Calibri" panose="020F0502020204030204" pitchFamily="34" charset="0"/>
        <a:buChar char="•"/>
        <a:defRPr sz="2000" kern="1200">
          <a:solidFill>
            <a:srgbClr val="3207AA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8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0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2A38C67B-0447-49BA-AC44-B67E858345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Suksess eller katastrofe? Utviklingstrekk etter rettighetsfesting av brukerstyrt personlig assistanse (BPA) </a:t>
            </a:r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E1335EC5-2B91-4908-8EBE-39FE34E5D2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/>
              <a:t>KS FoU-prosjekt nr. 194041 </a:t>
            </a:r>
          </a:p>
          <a:p>
            <a:r>
              <a:rPr lang="nn-NO" dirty="0"/>
              <a:t>Rune Ervik, Gro Marit Grimsrud, Egil Kjerstad og Tord Skogedal </a:t>
            </a:r>
            <a:r>
              <a:rPr lang="nn-NO" dirty="0" err="1"/>
              <a:t>Lindén</a:t>
            </a:r>
            <a:endParaRPr lang="nn-NO" dirty="0"/>
          </a:p>
          <a:p>
            <a:r>
              <a:rPr lang="nn-NO" dirty="0"/>
              <a:t>NORCE </a:t>
            </a:r>
            <a:r>
              <a:rPr lang="nn-NO" dirty="0" err="1"/>
              <a:t>Samfunnsforskning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5A56D-4237-4CD8-96E6-F8DAD5820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5DBF-9772-4AF9-82E6-46D135327CB2}" type="datetime4">
              <a:rPr lang="nb-NO" smtClean="0"/>
              <a:pPr/>
              <a:t>18. mars 2021</a:t>
            </a:fld>
            <a:endParaRPr lang="nb-NO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1AA928-F2F7-4DEC-A72F-FAA75CC6B8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692" y="617501"/>
            <a:ext cx="883920" cy="46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58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E7305-63F4-48EA-B772-CABE8757B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Fylkesmannens klagesaksbehandling</a:t>
            </a:r>
            <a:br>
              <a:rPr lang="nb-NO" b="1" dirty="0"/>
            </a:b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CEC2C-D9C1-4B81-9DCE-AC8F7747F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Fylkesmannen er klageinstans for klager som gjelder helse- og omsorgstjenester, herunder BPA</a:t>
            </a:r>
          </a:p>
          <a:p>
            <a:pPr lvl="1"/>
            <a:r>
              <a:rPr lang="nb-NO" dirty="0"/>
              <a:t>Klageprosent for helse- og omsorgstjenester er 1,8 %, for BPA 7,1% (2019)</a:t>
            </a:r>
          </a:p>
          <a:p>
            <a:r>
              <a:rPr lang="nb-NO" dirty="0"/>
              <a:t>Hva vektlegges i vedtak når klager får helt eller delvis medhold?</a:t>
            </a:r>
          </a:p>
          <a:p>
            <a:pPr lvl="1"/>
            <a:r>
              <a:rPr lang="nb-NO" dirty="0"/>
              <a:t>Feil saksbehandling, feil rettsanvendelse, urimelig skjønn</a:t>
            </a:r>
          </a:p>
          <a:p>
            <a:pPr lvl="1"/>
            <a:r>
              <a:rPr lang="nb-NO" dirty="0"/>
              <a:t>Ofte manglende oppfyllelse av forsvarlighetskravet, f.eks. for lav timeutmåling</a:t>
            </a:r>
          </a:p>
          <a:p>
            <a:r>
              <a:rPr lang="nb-NO" dirty="0"/>
              <a:t>Omgjøringsprosent og praksis varierer sterkt mellom fylkesmenn </a:t>
            </a:r>
          </a:p>
          <a:p>
            <a:r>
              <a:rPr lang="nb-NO" dirty="0"/>
              <a:t>Fylkesmennene vektlegger ulike rettskilder i klagesaksbehandlingen, og samarbeider i liten grad for å oppnå mer likebehandling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86FB0E-B3C9-4A0A-9127-E07935C63A1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11" y="516503"/>
            <a:ext cx="883920" cy="46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8029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699C-1D56-453D-BFBF-CE903FA96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535" y="540265"/>
            <a:ext cx="7023678" cy="879577"/>
          </a:xfrm>
        </p:spPr>
        <p:txBody>
          <a:bodyPr/>
          <a:lstStyle/>
          <a:p>
            <a:r>
              <a:rPr lang="nb-NO" sz="3600" b="1" dirty="0"/>
              <a:t>Avsluttede klagesaker BPA 2017-2018, fordeling av utfall og årsaker i %, hele landet (NESTOR)</a:t>
            </a:r>
            <a:br>
              <a:rPr lang="nb-NO" sz="3600" b="1" dirty="0"/>
            </a:br>
            <a:endParaRPr lang="nb-NO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E5D46A8-9A17-45CB-A88F-651CF5818C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668186"/>
              </p:ext>
            </p:extLst>
          </p:nvPr>
        </p:nvGraphicFramePr>
        <p:xfrm>
          <a:off x="1222625" y="2363055"/>
          <a:ext cx="9935912" cy="3863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416">
                  <a:extLst>
                    <a:ext uri="{9D8B030D-6E8A-4147-A177-3AD203B41FA5}">
                      <a16:colId xmlns:a16="http://schemas.microsoft.com/office/drawing/2014/main" val="3970552739"/>
                    </a:ext>
                  </a:extLst>
                </a:gridCol>
                <a:gridCol w="1419416">
                  <a:extLst>
                    <a:ext uri="{9D8B030D-6E8A-4147-A177-3AD203B41FA5}">
                      <a16:colId xmlns:a16="http://schemas.microsoft.com/office/drawing/2014/main" val="2070440450"/>
                    </a:ext>
                  </a:extLst>
                </a:gridCol>
                <a:gridCol w="1419416">
                  <a:extLst>
                    <a:ext uri="{9D8B030D-6E8A-4147-A177-3AD203B41FA5}">
                      <a16:colId xmlns:a16="http://schemas.microsoft.com/office/drawing/2014/main" val="2939833574"/>
                    </a:ext>
                  </a:extLst>
                </a:gridCol>
                <a:gridCol w="1419416">
                  <a:extLst>
                    <a:ext uri="{9D8B030D-6E8A-4147-A177-3AD203B41FA5}">
                      <a16:colId xmlns:a16="http://schemas.microsoft.com/office/drawing/2014/main" val="3962077395"/>
                    </a:ext>
                  </a:extLst>
                </a:gridCol>
                <a:gridCol w="1419416">
                  <a:extLst>
                    <a:ext uri="{9D8B030D-6E8A-4147-A177-3AD203B41FA5}">
                      <a16:colId xmlns:a16="http://schemas.microsoft.com/office/drawing/2014/main" val="2599197980"/>
                    </a:ext>
                  </a:extLst>
                </a:gridCol>
                <a:gridCol w="1419416">
                  <a:extLst>
                    <a:ext uri="{9D8B030D-6E8A-4147-A177-3AD203B41FA5}">
                      <a16:colId xmlns:a16="http://schemas.microsoft.com/office/drawing/2014/main" val="2796025626"/>
                    </a:ext>
                  </a:extLst>
                </a:gridCol>
                <a:gridCol w="1419416">
                  <a:extLst>
                    <a:ext uri="{9D8B030D-6E8A-4147-A177-3AD203B41FA5}">
                      <a16:colId xmlns:a16="http://schemas.microsoft.com/office/drawing/2014/main" val="1021432508"/>
                    </a:ext>
                  </a:extLst>
                </a:gridCol>
              </a:tblGrid>
              <a:tr h="707212">
                <a:tc>
                  <a:txBody>
                    <a:bodyPr/>
                    <a:lstStyle/>
                    <a:p>
                      <a:r>
                        <a:rPr lang="nb-NO" dirty="0"/>
                        <a:t>Utfall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Stadfestet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nb-NO" dirty="0"/>
                        <a:t>Opphevet: Tilbakesending og ny behandling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Endret helt eller delvis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791524"/>
                  </a:ext>
                </a:extLst>
              </a:tr>
              <a:tr h="999096">
                <a:tc>
                  <a:txBody>
                    <a:bodyPr/>
                    <a:lstStyle/>
                    <a:p>
                      <a:r>
                        <a:rPr lang="nb-NO" dirty="0"/>
                        <a:t>Årsak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Feil saks-behandling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Feil retts-anvendelse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Urimelig skjønn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Feil retts-anvendelse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Urimelig skjønn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09508"/>
                  </a:ext>
                </a:extLst>
              </a:tr>
              <a:tr h="578840">
                <a:tc>
                  <a:txBody>
                    <a:bodyPr/>
                    <a:lstStyle/>
                    <a:p>
                      <a:r>
                        <a:rPr lang="nb-NO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234510"/>
                  </a:ext>
                </a:extLst>
              </a:tr>
              <a:tr h="578840">
                <a:tc>
                  <a:txBody>
                    <a:bodyPr/>
                    <a:lstStyle/>
                    <a:p>
                      <a:r>
                        <a:rPr lang="nb-NO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258815"/>
                  </a:ext>
                </a:extLst>
              </a:tr>
              <a:tr h="999096">
                <a:tc>
                  <a:txBody>
                    <a:bodyPr/>
                    <a:lstStyle/>
                    <a:p>
                      <a:r>
                        <a:rPr lang="nb-NO" dirty="0"/>
                        <a:t>Sum saker 2017-2018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26392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01C0846-43FE-4AF5-B243-1E3847CF14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52" y="513934"/>
            <a:ext cx="883920" cy="46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7992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A4AFC-9139-4F67-85A9-584ECB29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Konsekvenser av flytting av ansvar for BPA fra kommune til stat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95452-084B-4BF8-9BFD-C74C2F4DD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Konsekvensene vil avhenge av hvordan ordningen blir organisert og administrert</a:t>
            </a:r>
          </a:p>
          <a:p>
            <a:pPr marL="523352" indent="-514350">
              <a:buAutoNum type="arabicPeriod"/>
            </a:pPr>
            <a:r>
              <a:rPr lang="nb-NO" dirty="0"/>
              <a:t>Sannsynlig med større grad av </a:t>
            </a:r>
            <a:r>
              <a:rPr lang="nb-NO" i="1" dirty="0"/>
              <a:t>likhet</a:t>
            </a:r>
            <a:r>
              <a:rPr lang="nb-NO" dirty="0"/>
              <a:t> og </a:t>
            </a:r>
            <a:r>
              <a:rPr lang="nb-NO" i="1" dirty="0"/>
              <a:t>mindre forskjellsbehandling</a:t>
            </a:r>
            <a:r>
              <a:rPr lang="nb-NO" dirty="0"/>
              <a:t>, men samtidig </a:t>
            </a:r>
            <a:r>
              <a:rPr lang="nb-NO" i="1" dirty="0"/>
              <a:t>mer standardisering </a:t>
            </a:r>
            <a:r>
              <a:rPr lang="nb-NO" dirty="0"/>
              <a:t>uavhengig av individuelle behov</a:t>
            </a:r>
          </a:p>
          <a:p>
            <a:pPr marL="523352" indent="-514350">
              <a:buAutoNum type="arabicPeriod"/>
            </a:pPr>
            <a:r>
              <a:rPr lang="nb-NO" dirty="0"/>
              <a:t>Likere tjenesteinnhold med mindre fokus på helse og mer på samfunnsdeltakelse, men vanskeligere å se tjenester i sammenheng, mindre fleksibilitet og ikke gitt at statlig tildelingspraksis er rausere </a:t>
            </a:r>
          </a:p>
          <a:p>
            <a:pPr marL="523352" indent="-514350">
              <a:buAutoNum type="arabicPeriod"/>
            </a:pPr>
            <a:r>
              <a:rPr lang="nb-NO" dirty="0"/>
              <a:t>Kommunal økonomi blir mindre viktig. Om kostnadene totalt sett vil øke avhenger av flere forhold, bl.a. om tildelingspraksis blir vesentlig forskjellig fra dagens praksis og eventuelle følger av </a:t>
            </a:r>
            <a:r>
              <a:rPr lang="nb-NO"/>
              <a:t>nye insentiv</a:t>
            </a:r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885A4C-60A2-4BCB-A6B8-CAF30B536B3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256" y="516503"/>
            <a:ext cx="883920" cy="46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074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3D99B-0C8C-48AA-8D5B-0919AD55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Inngår velferdsteknologiske løsninger i BPA-ordninger?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0A642-917D-4776-B6D6-C9ABFD022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Rundskrivet åpner for at dersom deler av personens bistandsbehov kan dekkes på en forsvarlig måte ved bruk av velferdsteknologiske løsninger, kan dette tas med i vurderingen av timebehovet</a:t>
            </a:r>
          </a:p>
          <a:p>
            <a:r>
              <a:rPr lang="nb-NO" dirty="0"/>
              <a:t>Dette er ikke undersøkt i tidligere studier av BPA</a:t>
            </a:r>
          </a:p>
          <a:p>
            <a:r>
              <a:rPr lang="nb-NO" dirty="0"/>
              <a:t>Eksempel på aktuelle virkemidler: trygghetsalarm, epilepsialarmer, </a:t>
            </a:r>
            <a:r>
              <a:rPr lang="nb-NO" dirty="0" err="1"/>
              <a:t>room</a:t>
            </a:r>
            <a:r>
              <a:rPr lang="nb-NO" dirty="0"/>
              <a:t>-mate (dvs. visuelt og anonymisert digitalt tilsyn)</a:t>
            </a:r>
          </a:p>
          <a:p>
            <a:r>
              <a:rPr lang="nb-NO" dirty="0"/>
              <a:t>Velferdsteknologi har så langt knapt innvirkning på timeutmåling av BPA</a:t>
            </a:r>
          </a:p>
          <a:p>
            <a:r>
              <a:rPr lang="nb-NO" dirty="0"/>
              <a:t>Velferdsteknologi er i liten grad en aktuell problemstilling i klagesaker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64458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7A824-624E-4BE0-963B-B26E772EF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Betinget suksess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8A256-6D51-4C00-BDFC-E4F2E206E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Tidligere studier viser høy brukertilfredshet og at ordningen fremmer uavhengighet og deltakelse</a:t>
            </a:r>
          </a:p>
          <a:p>
            <a:r>
              <a:rPr lang="nb-NO" dirty="0">
                <a:solidFill>
                  <a:schemeClr val="accent1"/>
                </a:solidFill>
              </a:rPr>
              <a:t>Lav vekst i antall brukere, betydelig vekst i tildelte timer </a:t>
            </a:r>
          </a:p>
          <a:p>
            <a:r>
              <a:rPr lang="nb-NO" dirty="0"/>
              <a:t>Økning i kostnader knyttet til ordningen som flere kommuner opplever som problematisk</a:t>
            </a:r>
          </a:p>
          <a:p>
            <a:r>
              <a:rPr lang="nb-NO" dirty="0"/>
              <a:t>Variasjon i tildelingspraksis og klagesaksbehandling kan tyde på at regelverk fortsatt ikke oppleves som klart nok</a:t>
            </a:r>
          </a:p>
          <a:p>
            <a:r>
              <a:rPr lang="nb-NO" dirty="0"/>
              <a:t>Spenning mellom å fremme uavhengighet og brukerstyring, og samtidig sikre likhet mellom brukergrupper innenfor og utenfor ordningen</a:t>
            </a:r>
          </a:p>
        </p:txBody>
      </p:sp>
    </p:spTree>
    <p:extLst>
      <p:ext uri="{BB962C8B-B14F-4D97-AF65-F5344CB8AC3E}">
        <p14:creationId xmlns:p14="http://schemas.microsoft.com/office/powerpoint/2010/main" val="1729151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BD1DD04-8E81-AD46-95F6-BD456760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TekstSylinder 16">
            <a:extLst>
              <a:ext uri="{FF2B5EF4-FFF2-40B4-BE49-F238E27FC236}">
                <a16:creationId xmlns:a16="http://schemas.microsoft.com/office/drawing/2014/main" id="{94A519BD-B998-4745-88CA-0E5A28A21881}"/>
              </a:ext>
            </a:extLst>
          </p:cNvPr>
          <p:cNvSpPr txBox="1"/>
          <p:nvPr/>
        </p:nvSpPr>
        <p:spPr>
          <a:xfrm>
            <a:off x="2047461" y="5488367"/>
            <a:ext cx="1926542" cy="29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285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325" b="0" i="0" u="none" strike="noStrike" kern="1200" cap="all" spc="8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Haugesund</a:t>
            </a:r>
          </a:p>
        </p:txBody>
      </p:sp>
    </p:spTree>
    <p:extLst>
      <p:ext uri="{BB962C8B-B14F-4D97-AF65-F5344CB8AC3E}">
        <p14:creationId xmlns:p14="http://schemas.microsoft.com/office/powerpoint/2010/main" val="76205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CE6C-CA5A-4C29-ABD2-AB7A59F2E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Prosjektet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84233-38CE-4557-BDAC-D2A71DB3F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Beskrive utviklingstrekk ved og organisering av ordningen etter rettighetsfesting, samt å vurdere mulige fremtidige løsninger, bl.a.</a:t>
            </a:r>
          </a:p>
          <a:p>
            <a:pPr lvl="1"/>
            <a:r>
              <a:rPr lang="nb-NO" dirty="0"/>
              <a:t>Antall brukere og omfang av vedtak</a:t>
            </a:r>
          </a:p>
          <a:p>
            <a:pPr lvl="1"/>
            <a:r>
              <a:rPr lang="nb-NO" dirty="0"/>
              <a:t>Kostnadsutvikling</a:t>
            </a:r>
          </a:p>
          <a:p>
            <a:pPr lvl="1"/>
            <a:r>
              <a:rPr lang="nb-NO" dirty="0"/>
              <a:t>Fylkesmannens klagesaksbehandling (statsforvalteren)</a:t>
            </a:r>
          </a:p>
          <a:p>
            <a:pPr lvl="1"/>
            <a:r>
              <a:rPr lang="nb-NO" dirty="0"/>
              <a:t>Flytte ansvar for BPA fra kommune til stat </a:t>
            </a:r>
          </a:p>
          <a:p>
            <a:r>
              <a:rPr lang="nb-NO" dirty="0"/>
              <a:t>Registerdata, Nestor, intervju i ti kommuner, tre fylkesmannsembeter, to organisasjoner, KS (Kommunesektorens organisasjon), Pasient- og brukerombudet og Fagforbundet samt survey gjennomført av KS i 2019 	</a:t>
            </a:r>
          </a:p>
          <a:p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DD9B10-8D22-4AB4-8236-0A4E390A1D1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52" y="513934"/>
            <a:ext cx="883920" cy="46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320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CE6C-CA5A-4C29-ABD2-AB7A59F2E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Konsekvenser av rettighetsfesting i 2015 for antall brukere og timetall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84233-38CE-4557-BDAC-D2A71DB3F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Rettighetsfestingen ser ikke ut til å ha medført vesentlige endringer i antall brukere; </a:t>
            </a:r>
          </a:p>
          <a:p>
            <a:pPr lvl="1"/>
            <a:r>
              <a:rPr lang="nb-NO" dirty="0"/>
              <a:t>En årlig vekst etter 2015 rundt 4-5%</a:t>
            </a:r>
          </a:p>
          <a:p>
            <a:pPr lvl="1"/>
            <a:r>
              <a:rPr lang="nb-NO" dirty="0"/>
              <a:t>Fra 3146 brukere i 2015 til 3604 brukere i 2019</a:t>
            </a:r>
          </a:p>
          <a:p>
            <a:r>
              <a:rPr lang="nb-NO" dirty="0"/>
              <a:t>Vi ser imidlertid en betydelig vekst i antall timer brukerne får tildelt i etterkant av rettighetsfestingen</a:t>
            </a:r>
          </a:p>
          <a:p>
            <a:pPr lvl="1"/>
            <a:r>
              <a:rPr lang="nb-NO" dirty="0"/>
              <a:t>Gjennomsnittlig timetall per uke per bruker har økt fra 28,5 timer i 2014 til 36,6 i 2019.</a:t>
            </a:r>
          </a:p>
          <a:p>
            <a:pPr lvl="1"/>
            <a:r>
              <a:rPr lang="nb-NO" dirty="0"/>
              <a:t>Går vi tilbake til 2009 var gjennomsnittlig timetall 22,9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DD9B10-8D22-4AB4-8236-0A4E390A1D1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52" y="513934"/>
            <a:ext cx="883920" cy="46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959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2840C-7907-4A9C-A67C-99E58D83D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535" y="488894"/>
            <a:ext cx="7208613" cy="879577"/>
          </a:xfrm>
        </p:spPr>
        <p:txBody>
          <a:bodyPr/>
          <a:lstStyle/>
          <a:p>
            <a:r>
              <a:rPr lang="nb-NO" sz="3600" b="1" dirty="0"/>
              <a:t>Gjennomsnittlig timetall per bruker per uke 2009-2018 (SSB Statistikkbanken</a:t>
            </a:r>
            <a:r>
              <a:rPr lang="nb-NO" b="1" dirty="0"/>
              <a:t>)</a:t>
            </a:r>
            <a:endParaRPr lang="nb-NO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3FE7DD7-1C4D-4DF7-9851-C2EEF8ABC3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091629"/>
              </p:ext>
            </p:extLst>
          </p:nvPr>
        </p:nvGraphicFramePr>
        <p:xfrm>
          <a:off x="1041400" y="1952625"/>
          <a:ext cx="10117129" cy="3050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834">
                  <a:extLst>
                    <a:ext uri="{9D8B030D-6E8A-4147-A177-3AD203B41FA5}">
                      <a16:colId xmlns:a16="http://schemas.microsoft.com/office/drawing/2014/main" val="1929549540"/>
                    </a:ext>
                  </a:extLst>
                </a:gridCol>
                <a:gridCol w="873303">
                  <a:extLst>
                    <a:ext uri="{9D8B030D-6E8A-4147-A177-3AD203B41FA5}">
                      <a16:colId xmlns:a16="http://schemas.microsoft.com/office/drawing/2014/main" val="2107209491"/>
                    </a:ext>
                  </a:extLst>
                </a:gridCol>
                <a:gridCol w="770562">
                  <a:extLst>
                    <a:ext uri="{9D8B030D-6E8A-4147-A177-3AD203B41FA5}">
                      <a16:colId xmlns:a16="http://schemas.microsoft.com/office/drawing/2014/main" val="302890183"/>
                    </a:ext>
                  </a:extLst>
                </a:gridCol>
                <a:gridCol w="893852">
                  <a:extLst>
                    <a:ext uri="{9D8B030D-6E8A-4147-A177-3AD203B41FA5}">
                      <a16:colId xmlns:a16="http://schemas.microsoft.com/office/drawing/2014/main" val="70802126"/>
                    </a:ext>
                  </a:extLst>
                </a:gridCol>
                <a:gridCol w="770144">
                  <a:extLst>
                    <a:ext uri="{9D8B030D-6E8A-4147-A177-3AD203B41FA5}">
                      <a16:colId xmlns:a16="http://schemas.microsoft.com/office/drawing/2014/main" val="1996459218"/>
                    </a:ext>
                  </a:extLst>
                </a:gridCol>
                <a:gridCol w="919739">
                  <a:extLst>
                    <a:ext uri="{9D8B030D-6E8A-4147-A177-3AD203B41FA5}">
                      <a16:colId xmlns:a16="http://schemas.microsoft.com/office/drawing/2014/main" val="4063551041"/>
                    </a:ext>
                  </a:extLst>
                </a:gridCol>
                <a:gridCol w="919739">
                  <a:extLst>
                    <a:ext uri="{9D8B030D-6E8A-4147-A177-3AD203B41FA5}">
                      <a16:colId xmlns:a16="http://schemas.microsoft.com/office/drawing/2014/main" val="724567927"/>
                    </a:ext>
                  </a:extLst>
                </a:gridCol>
                <a:gridCol w="919739">
                  <a:extLst>
                    <a:ext uri="{9D8B030D-6E8A-4147-A177-3AD203B41FA5}">
                      <a16:colId xmlns:a16="http://schemas.microsoft.com/office/drawing/2014/main" val="2260608297"/>
                    </a:ext>
                  </a:extLst>
                </a:gridCol>
                <a:gridCol w="919739">
                  <a:extLst>
                    <a:ext uri="{9D8B030D-6E8A-4147-A177-3AD203B41FA5}">
                      <a16:colId xmlns:a16="http://schemas.microsoft.com/office/drawing/2014/main" val="1291468804"/>
                    </a:ext>
                  </a:extLst>
                </a:gridCol>
                <a:gridCol w="919739">
                  <a:extLst>
                    <a:ext uri="{9D8B030D-6E8A-4147-A177-3AD203B41FA5}">
                      <a16:colId xmlns:a16="http://schemas.microsoft.com/office/drawing/2014/main" val="1579273741"/>
                    </a:ext>
                  </a:extLst>
                </a:gridCol>
                <a:gridCol w="919739">
                  <a:extLst>
                    <a:ext uri="{9D8B030D-6E8A-4147-A177-3AD203B41FA5}">
                      <a16:colId xmlns:a16="http://schemas.microsoft.com/office/drawing/2014/main" val="3593801243"/>
                    </a:ext>
                  </a:extLst>
                </a:gridCol>
              </a:tblGrid>
              <a:tr h="616939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603024"/>
                  </a:ext>
                </a:extLst>
              </a:tr>
              <a:tr h="2433951">
                <a:tc>
                  <a:txBody>
                    <a:bodyPr/>
                    <a:lstStyle/>
                    <a:p>
                      <a:r>
                        <a:rPr lang="nb-NO" sz="2000" dirty="0"/>
                        <a:t>Gjennom-</a:t>
                      </a:r>
                      <a:r>
                        <a:rPr lang="nb-NO" sz="2000" dirty="0" err="1"/>
                        <a:t>snittlig</a:t>
                      </a:r>
                      <a:r>
                        <a:rPr lang="nb-NO" sz="2000" dirty="0"/>
                        <a:t> timetall per bruker per 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28,5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30,0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31,8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36,1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36,2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19163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6A2A0ED-DACF-4780-8A3C-223A49D4E5D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52" y="513934"/>
            <a:ext cx="883920" cy="46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187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F9B99-727D-44E3-B5AD-20045B6DE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Bistandsbehov og diagnoser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898B3-CE17-4A12-B763-C493C847C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Tidligere forskning har i liten grad diskutert diagnoser</a:t>
            </a:r>
          </a:p>
          <a:p>
            <a:r>
              <a:rPr lang="nb-NO" dirty="0"/>
              <a:t>IPLOS-data viser at i underkant av 40 % av brukerne har omfattende bistandsbehov</a:t>
            </a:r>
          </a:p>
          <a:p>
            <a:r>
              <a:rPr lang="nb-NO" dirty="0"/>
              <a:t>Lidelser i nervesystem og muskel-skjelett utgjør de største diagnosegruppene</a:t>
            </a:r>
          </a:p>
          <a:p>
            <a:r>
              <a:rPr lang="nb-NO" dirty="0"/>
              <a:t>Hud, luftveier, fordøyelse og hjerte-kar er andre viktige diagnosegrupper</a:t>
            </a:r>
          </a:p>
          <a:p>
            <a:r>
              <a:rPr lang="nb-NO" dirty="0"/>
              <a:t>Mange av brukerne har to eller flere lidelser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02C946-A53D-4A02-A8B6-AA772FCE7AA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224" y="540265"/>
            <a:ext cx="883920" cy="46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0760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A04CF-4393-4FFD-AFA5-6573B4D1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Kostnadsutvikling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84869-6B39-48AB-9301-0BF73660E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Veksten i kostnadene er rundt 56% i perioden 2014-2018</a:t>
            </a:r>
          </a:p>
          <a:p>
            <a:r>
              <a:rPr lang="nb-NO" sz="2400" dirty="0"/>
              <a:t>Kostnadsveksten drives i hovedsak av en sterk vekst i antall timer tildelt gjennom ordningen, nær 47% i perioden</a:t>
            </a:r>
          </a:p>
          <a:p>
            <a:r>
              <a:rPr lang="nb-NO" sz="2400">
                <a:solidFill>
                  <a:schemeClr val="accent1"/>
                </a:solidFill>
              </a:rPr>
              <a:t>Rapporten </a:t>
            </a:r>
            <a:r>
              <a:rPr lang="nb-NO" sz="2400" dirty="0">
                <a:solidFill>
                  <a:schemeClr val="accent1"/>
                </a:solidFill>
              </a:rPr>
              <a:t>gir ikke grunnlag for å konkludere om BPA-ordningen sammenliknet med ordinær tjenesteorganisering koster kommunene mer eller mindre over tid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2C45BD-BECA-4966-83F2-4FD5C4D09D2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417" y="516503"/>
            <a:ext cx="883920" cy="46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9300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E1BB7-F0F4-48EF-B215-E7B16F30B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29CF4-18D9-4F81-A28B-A9976CF7A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Kostnadsbildet er komplisert. Vi diskuterer utviklingen av kostnader i forhold til den observerte timetallsøkningen</a:t>
            </a:r>
          </a:p>
          <a:p>
            <a:r>
              <a:rPr lang="nb-NO" sz="2000" dirty="0"/>
              <a:t>Antallet timer kommunene tildeler øker selv om antallet brukere ikke har økt i stor grad</a:t>
            </a:r>
          </a:p>
          <a:p>
            <a:r>
              <a:rPr lang="nb-NO" sz="2000" dirty="0"/>
              <a:t>Intervju i kommunene tyder på at BPA i noen tilfeller gir flere tildelte timer sammenlignet med annen organisering av tjenestetilbudet</a:t>
            </a:r>
          </a:p>
          <a:p>
            <a:r>
              <a:rPr lang="nb-NO" sz="2000" dirty="0"/>
              <a:t>Dersom BPA-ordningen gjennomgående gir flere timer enn i tradisjonell organisering, vil BPA kunne bli en dyrere ordning selv om lønnskostnadene per time BPA organisering kan være lavere for noen typer personell sammenlignet med tradisjonell organisering. </a:t>
            </a:r>
            <a:endParaRPr lang="nb-NO" sz="2000" dirty="0">
              <a:solidFill>
                <a:srgbClr val="FF0000"/>
              </a:solidFill>
            </a:endParaRPr>
          </a:p>
          <a:p>
            <a:r>
              <a:rPr lang="nb-NO" sz="2000" dirty="0"/>
              <a:t>Den kan også bli dyrere dersom tradisjonell organisering har lavere lønnskostnad per time enn BPA</a:t>
            </a:r>
          </a:p>
          <a:p>
            <a:r>
              <a:rPr lang="nb-NO" sz="2000" dirty="0"/>
              <a:t>Utfordrende å beregne kostnader ved ordningen basert på informasjon fra kommuner – registreres alle kostnader ved ordningen?</a:t>
            </a:r>
          </a:p>
        </p:txBody>
      </p:sp>
    </p:spTree>
    <p:extLst>
      <p:ext uri="{BB962C8B-B14F-4D97-AF65-F5344CB8AC3E}">
        <p14:creationId xmlns:p14="http://schemas.microsoft.com/office/powerpoint/2010/main" val="2237438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A923-F7D9-4544-AB12-55B4461D3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535" y="540265"/>
            <a:ext cx="7095598" cy="1412133"/>
          </a:xfrm>
        </p:spPr>
        <p:txBody>
          <a:bodyPr/>
          <a:lstStyle/>
          <a:p>
            <a:r>
              <a:rPr lang="nb-NO" sz="3200" dirty="0"/>
              <a:t>Erfarer kommunene at BPA gis i likt omfang som sammenlignbare helse- og omsorgstjenester? 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C0E22-708F-4624-9AE3-F2C578C31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«</a:t>
            </a:r>
            <a:r>
              <a:rPr lang="nb-NO" i="1" dirty="0"/>
              <a:t>Timetallet ved BPA skal derfor i utgangspunktet være det samme som om tjenestene ikke var organisert som BPA» </a:t>
            </a:r>
            <a:r>
              <a:rPr lang="nb-NO" dirty="0"/>
              <a:t>(rundskriv fra 2015).</a:t>
            </a:r>
          </a:p>
          <a:p>
            <a:r>
              <a:rPr lang="nb-NO" dirty="0"/>
              <a:t>Kommunene tilstreber likt omfang, men ender med et gjennomsnittlig høyere timetall for BPA enn for sammenliknbare tjenester. Hvorfor? </a:t>
            </a:r>
          </a:p>
          <a:p>
            <a:pPr lvl="1"/>
            <a:r>
              <a:rPr lang="nb-NO" dirty="0"/>
              <a:t>strukturelle forskjeller mellom brukergruppene; unge brukere, brukere med stort behov for bistand, ressurssterke brukere stiller krav </a:t>
            </a:r>
          </a:p>
          <a:p>
            <a:pPr lvl="1"/>
            <a:r>
              <a:rPr lang="nb-NO" dirty="0"/>
              <a:t>BPA-ordningens intensjon eller karakter; minimumskrav om to timers arbeid for personlig assistenter, lite dialog med bruker etter tildeling vanskeliggjør justeringer</a:t>
            </a:r>
          </a:p>
          <a:p>
            <a:r>
              <a:rPr lang="nb-NO" dirty="0"/>
              <a:t>Hva skal BPA være? Motstridende føringer i rundskriv, ulike forventninger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6C87E4-DA94-4C45-9EF9-30EDB5AFFB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53" y="540265"/>
            <a:ext cx="883920" cy="46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75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DEDE5-0A1B-4297-B4C9-65127534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535" y="540265"/>
            <a:ext cx="7126420" cy="1412133"/>
          </a:xfrm>
        </p:spPr>
        <p:txBody>
          <a:bodyPr/>
          <a:lstStyle/>
          <a:p>
            <a:r>
              <a:rPr lang="nb-NO" dirty="0"/>
              <a:t>Gir kommunen BPA til brukere som har heldøgns bo- </a:t>
            </a:r>
            <a:r>
              <a:rPr lang="nb-NO"/>
              <a:t>og omsorgstilbud? 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539BC-D9F8-4119-8669-A43519D15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undersøkelsens ti kommuner er det lite erfaring med BPA i samlokaliserte boliger med felles bemanning (f.eks. bofellesskap)</a:t>
            </a:r>
          </a:p>
          <a:p>
            <a:r>
              <a:rPr lang="nb-NO" dirty="0"/>
              <a:t>Det er få søknader om BPA fra personer i institusjoner og bofellesskap – en mulig forklaring kan være manglende mulighet for å være arbeidsleder</a:t>
            </a:r>
          </a:p>
          <a:p>
            <a:r>
              <a:rPr lang="nb-NO" dirty="0"/>
              <a:t>Kommunale informanter er grunnleggende skeptiske til å gi BPA til denne gruppen fordi det oppfattes som en svak utnyttelse av ressurser og representerer en fare for dublering av tjenester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DA95A2-5F88-4643-B6D8-ABFAF4A83D5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449" y="551007"/>
            <a:ext cx="883920" cy="46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1960502"/>
      </p:ext>
    </p:extLst>
  </p:cSld>
  <p:clrMapOvr>
    <a:masterClrMapping/>
  </p:clrMapOvr>
</p:sld>
</file>

<file path=ppt/theme/theme1.xml><?xml version="1.0" encoding="utf-8"?>
<a:theme xmlns:a="http://schemas.openxmlformats.org/drawingml/2006/main" name="NORCE">
  <a:themeElements>
    <a:clrScheme name="NOR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60DAF"/>
      </a:accent1>
      <a:accent2>
        <a:srgbClr val="5FFF95"/>
      </a:accent2>
      <a:accent3>
        <a:srgbClr val="40ADA5"/>
      </a:accent3>
      <a:accent4>
        <a:srgbClr val="FCDBD5"/>
      </a:accent4>
      <a:accent5>
        <a:srgbClr val="060456"/>
      </a:accent5>
      <a:accent6>
        <a:srgbClr val="F55755"/>
      </a:accent6>
      <a:hlink>
        <a:srgbClr val="0563C1"/>
      </a:hlink>
      <a:folHlink>
        <a:srgbClr val="954F72"/>
      </a:folHlink>
    </a:clrScheme>
    <a:fontScheme name="NOR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ce_presentasjonsmal" id="{211A835D-0EBC-6C40-B95C-CE1C7369CE97}" vid="{08E4D68B-CC24-094F-A80B-9E9F15FD3C85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E651672016E44ABF5176F26D44FB4D" ma:contentTypeVersion="9" ma:contentTypeDescription="Create a new document." ma:contentTypeScope="" ma:versionID="db1fac93e85943817b16ae3cfd2ade18">
  <xsd:schema xmlns:xsd="http://www.w3.org/2001/XMLSchema" xmlns:xs="http://www.w3.org/2001/XMLSchema" xmlns:p="http://schemas.microsoft.com/office/2006/metadata/properties" xmlns:ns3="ca369219-6917-48af-a333-95e401eca40a" targetNamespace="http://schemas.microsoft.com/office/2006/metadata/properties" ma:root="true" ma:fieldsID="c78e65933f44f4ac46723a80bb97bd7c" ns3:_="">
    <xsd:import namespace="ca369219-6917-48af-a333-95e401eca4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69219-6917-48af-a333-95e401eca4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9E6734-8B67-4619-8D01-E5FC01B2F8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369219-6917-48af-a333-95e401eca4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E99B59-8919-4F23-BF88-8A292C2AC2CF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a369219-6917-48af-a333-95e401eca40a"/>
    <ds:schemaRef ds:uri="http://purl.org/dc/elements/1.1/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41D8DDD-AC4C-44E2-BD1D-C1AEE747F8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1082</Words>
  <Application>Microsoft Office PowerPoint</Application>
  <PresentationFormat>Widescreen</PresentationFormat>
  <Paragraphs>126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NORCE</vt:lpstr>
      <vt:lpstr>Blank</vt:lpstr>
      <vt:lpstr>Suksess eller katastrofe? Utviklingstrekk etter rettighetsfesting av brukerstyrt personlig assistanse (BPA) </vt:lpstr>
      <vt:lpstr>Prosjektet</vt:lpstr>
      <vt:lpstr>Konsekvenser av rettighetsfesting i 2015 for antall brukere og timetall</vt:lpstr>
      <vt:lpstr>Gjennomsnittlig timetall per bruker per uke 2009-2018 (SSB Statistikkbanken)</vt:lpstr>
      <vt:lpstr>Bistandsbehov og diagnoser</vt:lpstr>
      <vt:lpstr>Kostnadsutvikling</vt:lpstr>
      <vt:lpstr>PowerPoint Presentation</vt:lpstr>
      <vt:lpstr>Erfarer kommunene at BPA gis i likt omfang som sammenlignbare helse- og omsorgstjenester?  </vt:lpstr>
      <vt:lpstr>Gir kommunen BPA til brukere som har heldøgns bo- og omsorgstilbud?  </vt:lpstr>
      <vt:lpstr>Fylkesmannens klagesaksbehandling </vt:lpstr>
      <vt:lpstr>Avsluttede klagesaker BPA 2017-2018, fordeling av utfall og årsaker i %, hele landet (NESTOR) </vt:lpstr>
      <vt:lpstr>Konsekvenser av flytting av ansvar for BPA fra kommune til stat </vt:lpstr>
      <vt:lpstr>Inngår velferdsteknologiske løsninger i BPA-ordninger?</vt:lpstr>
      <vt:lpstr>Betinget suksess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 User</dc:creator>
  <cp:lastModifiedBy>Tord Skogedal Linden</cp:lastModifiedBy>
  <cp:revision>11</cp:revision>
  <dcterms:created xsi:type="dcterms:W3CDTF">2018-12-03T12:40:21Z</dcterms:created>
  <dcterms:modified xsi:type="dcterms:W3CDTF">2021-03-18T14:19:44Z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0x010100C5E651672016E44ABF5176F26D44FB4D</vt:lpwstr>
  </property>
</Properties>
</file>